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92" r:id="rId4"/>
    <p:sldId id="260" r:id="rId5"/>
    <p:sldId id="268" r:id="rId6"/>
    <p:sldId id="286" r:id="rId7"/>
    <p:sldId id="293" r:id="rId8"/>
    <p:sldId id="262" r:id="rId9"/>
    <p:sldId id="266" r:id="rId10"/>
    <p:sldId id="270" r:id="rId11"/>
    <p:sldId id="309" r:id="rId12"/>
    <p:sldId id="299" r:id="rId13"/>
    <p:sldId id="310" r:id="rId14"/>
    <p:sldId id="297" r:id="rId15"/>
    <p:sldId id="301" r:id="rId16"/>
    <p:sldId id="294" r:id="rId17"/>
    <p:sldId id="30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4ED"/>
    <a:srgbClr val="F3DD9F"/>
    <a:srgbClr val="EEE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0CF75-7FC6-4F19-ABEE-EF3EDA47F47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EB0F3-DC8B-4BAF-97EB-3DC8028D4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870B3-955B-4D7F-B706-D10F3871A0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6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870B3-955B-4D7F-B706-D10F3871A0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97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611A-DE67-0C92-DEBC-A3211198C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2C45F-00EB-2346-3AC5-5ACCA270E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78CC7-5F0E-B1F7-FD4F-E0B39871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A95B-75CA-44ED-1094-2AA65F82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5079-1372-9A14-5340-9B975105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3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8387-7B3D-F8E1-DBC4-89203EE1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02F60-EBC8-312B-0420-58E3FB083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DA1E-B0E9-25E5-9A14-B178E82D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AE4BD-AC8D-BC09-BF0D-2A1A6309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F4CB-5A53-1220-A0E2-03DFFC1B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6ACE9-6B65-679E-02C1-2805FE474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C7B94-D11A-7C49-5BC6-6602EE61E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A792A-99A2-1311-BD54-0540B05B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84C96-3AEF-0710-904E-B4BCF763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652F6-B0A0-2AA6-83DA-B425E734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5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488B-2BB9-1E8A-1A8E-A7DBE059B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FB1F5-7532-C41A-DFCE-0D57B719B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D69C-BF8E-C8D1-A49F-A7126059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9596-1650-6FB0-E191-AFCB6E89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0C638-31C1-B51E-F545-F645BD7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24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5AAB-EE04-BEB2-E014-ED9A126F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F8DC-1EE3-6A65-1329-D2B9D819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36B06-6D97-1034-731C-A6DBF328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EA50-F250-3D87-EE18-829CDDA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1343-9251-E03D-53AE-CFC0F9B7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3F4C-4947-E0AE-C004-3F318563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C41A5-3D94-7F11-8FFF-DF3A990E7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26E76-AFC5-ED2A-2B6B-0A47EA3F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A155B-DF2D-795A-D386-CE1760F9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F60B5-EA4C-9BEC-DD78-94A7CC62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4DAA-5136-CF43-D674-E0A84075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DFA5-5552-3021-1182-035FBFC8C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58168-4CB0-2453-C816-824FE49BD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36FFB-0166-26CB-4A52-5A62C05D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256B9-236F-08DE-E52C-D9E0E09A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ACE60-041B-A4C5-DEED-9B1FA53E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35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D836-073E-6546-52B3-4A8940BE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FF83-3756-69D8-A33C-94CCFA3A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894BA-19FC-88EA-3604-416EE33C5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FB90A-37AC-0BBB-DA39-AA513273A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2A07F-F92B-C44B-067E-EB7AC70B4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BC2C7-3EF1-0ABC-C2D1-9CC814B7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8B05D-9BB0-E7B7-7C34-3B513BD6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A4F98-1AC6-EA5C-58EE-AA38965B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3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CB8A-AC56-0C6E-A30D-FBB4ECEF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3D524-AACD-63A9-597C-CF268762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D87F-2C71-DA74-A628-BEB20935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E55DD-4508-F91B-6596-799F8C4D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77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9C148-6DC4-4EA3-FBA2-A1848841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ACA9E-8A80-D0AE-0E7A-2F071F92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F72FB-1AE0-8B94-1B80-CED0B7B0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318-148D-130E-F9AF-CCF3B6EB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9E66-C696-4323-0E3F-0AE56FE78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AC6E5-83A7-2E9D-2F2B-54EB1C460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C2DB8-F8C8-BA2C-BB27-F86AB9A5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56A45-54B1-C315-F4D3-43C10A35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7184F-16CA-C98F-4997-8C45A361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C213-46BD-DC34-B3CE-2F931F6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0B94-2D38-18FF-F7F9-EA8189C1A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F09E-AB7D-3E8A-C5AE-5DF47161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03E0-5872-E414-FDBD-FEE0EC9B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4AFF0-870C-C70D-0B2C-A21B3D27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51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D5BD-BB91-2B1C-9F15-37A94C90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0162B-8E48-7985-3781-C940BC2A1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55046-D700-1811-690E-BF278A29F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E74A-EA0F-0441-D6ED-FAD5A365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84B6A-3CE8-7BCF-038F-00606C80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A5806-9C0D-7717-3BCC-22A0DC25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6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4277-E75F-3782-C61B-3E5AFE38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1A73E-397B-6E00-C424-F13F3897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42959-0C9F-193C-27FD-4A8CB440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151C-3194-3642-AA3A-650F467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0C366-6E55-8463-95C1-279CE727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4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E0D19-68FB-81E4-90D7-6B84070DA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0A5EA-A984-32F7-1199-74AD5E4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D2AD6-C840-CE8D-5C72-5638B4B4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E0BAA-7225-6E71-DD3F-08B045B8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0550-D396-37C2-296B-DC9A4958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3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52CB-FEC7-3669-AEC9-48A69B97C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C8E9D-DDF4-0945-A138-45AD56141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C73EF-4A79-3A60-AB50-0BD539FC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21512-A5C1-C0D9-DCE9-80FA61A4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1D92-85F1-D095-2E4B-E3F7AC35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3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6450-2FF2-2935-F1E8-335472AA1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EF2-38C4-E899-E466-FD1C223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EB74-D773-7FF7-5EAD-4A136B94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B8836-48BA-2B74-2C37-03563190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05DC7-9CB3-BD61-55DA-4B5E2E55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0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A2C5-AC91-50E0-1006-C34FE1CD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6BA5-B72C-7E6B-9719-FFE23AD5F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BE862-7CF2-4A77-DF22-666F20D1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A65C-3BD3-0EB0-11CD-AFC617CB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3AE62-346E-B229-3C12-1B933139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1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E0A7-F1D8-3D51-D31C-6671819E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AA9E-92F6-9200-6DC3-DD677C1B3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1CBE2-9040-34C6-D310-4E836955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3C06A-4A18-EDCF-2D4A-F814D35F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06F97-8E9E-C39C-9B9F-6F0AE380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DBF65-A15C-32C5-7442-CE71F85E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37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85CF-CF3A-4AA7-09AC-309A4533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CB824-CD90-5D9D-20C8-008B8D985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1CBCC-416C-151E-3086-DFB7F9DB9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4EE3E-0CD1-9041-664F-FC37AD99C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8CF21-D7F9-C0C0-306D-904F2AE2C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DB1C8-11FA-D335-3CA1-7A85D0DC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BC638-9396-1CE1-7791-D57E003F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039EE-3545-B19C-D68B-50F9EFBA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9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BDEC-7FA5-B918-0B1C-7E356262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22DAA-5BFB-E748-BFEF-E66510F8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DDB72-31E7-40C4-ECA2-9613986E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C88B8-8F2B-9052-F435-FBDA0450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08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13B00-A4D3-5D34-4244-DAA2871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EDE49-A5F8-99A6-2C63-A3A78435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10E30-F41A-B7A7-D32F-6E2CCF22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0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B453-42B7-B015-7597-3F5B7253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0F4CD-7AB3-ABDC-F36E-B7F25B053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8BA1-77A3-36D1-E2D5-C572E4B3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F2EF-8CAC-D661-517D-C29C4FDA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B67A-472F-A63E-E60C-3C45CD0A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9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536F-8465-24B6-3F0F-08157BF7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4CF6-CF28-580A-0ED1-CA1E8B9F2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026F7-7DC2-14EE-9DC9-FE4C93BDD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ABF93-554D-792B-1D15-A4321D98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22B1D-218D-9F1B-5FF5-D576D5FD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2CE28-D8F6-3BCA-A7DF-A42FD23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0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C948-4C4A-D121-691D-346537A3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84DC3-EDFD-349D-AD47-84B792065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31257-BD4D-C4AC-B9B1-7EC8ACAD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6A40E-5384-730E-4AEF-DA71622A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DE894-FF96-3804-56FA-8C34FC92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44C06-2A61-53B2-201F-43837AD1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38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5F56-9556-BBE4-ECC3-EE6ECFA6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250D2-FF2A-36F8-4F9E-CEDE47600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1F32-CE1A-5B5C-7917-DBAF22B0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D2548-DB3B-9334-79F1-1F59EED2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AE501-48B9-9CEB-816C-39E48066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19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1AF80-C780-C66F-96C0-0B2AF7FA6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9F6D0-0CD9-1815-DA65-E09B22356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1B566-ED72-F389-5AE4-9F9D365E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D5A51-5840-623B-C64A-B897E18D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13C9-2F50-567E-3358-11E30302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6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E56B-9BD3-EC6F-776C-31D49CB7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FDA64-FD8D-184E-D492-46E51C303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21CA3-DC1D-D916-583F-AC8414EE1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72C0E-0BFD-6C76-D6D7-6C9FE1BE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70EE0-2BB2-2A90-3DAE-E9199137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51CB1-032B-EBC3-C02C-8A93D397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4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092D-DB2C-6749-4DA0-375C212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D223E-F720-FEC2-ACC4-0AA7D667B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605D3-D5BA-512F-D9D7-89BB07B26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4C56E-7557-F2E2-F3A1-7D9E3C393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1A4B3E-447A-93C7-8E82-D3E6CB1E5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F74E0-18E9-7D4F-227A-E2C724C7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2CD27-2E92-D108-E75F-32D226C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6029C-A8A5-9E98-E57F-C373C988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2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C7-254A-5FFA-640E-6FCAE0D9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84772-5E7D-BDA7-159C-350BFC75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DA8C9-0C75-8ED0-23A1-FFC02CB5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EB43A-8920-36DB-604E-E606EF47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1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693E6E-7B75-3525-8337-EE72BBD3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46A4D-2C43-3BE9-6DE8-A99624E4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82A75-C14E-2385-FF75-09AA35E9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7DBE-D8F3-F894-201C-BA1C21FF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F7A9-3A7D-1329-D347-6825D80B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3E2A5-D264-8543-7255-BAB7922C4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BEC1-3567-B1FC-4815-456899A2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3B6E-846C-0252-A9CD-96E6BF30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CE3BE-38B5-2324-71EB-5017D690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9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6EF6-EA61-FED8-3293-8A05A43E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6CD3E-928A-1027-785C-B3C084E11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8C70-A5CB-2135-6CCD-4704592BB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8824A-AF1F-9AA5-87F7-2433C5EF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833C7-CF3D-7CD2-1C23-B037CFCD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EE05E-5604-6F72-8A2B-17AFD7AE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3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55BD7-CAC0-1812-A9E4-46EC883D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B1720-4B5E-4B35-3DCF-E739E380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D3544-6F27-3E88-DD68-FBEA04CBD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FB3CA-C4C5-46F8-82D8-5FE5AC2B2D8D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E1178-A0ED-0E28-BDAF-E7AA09E40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5D83-E17B-AC10-6281-8E60089D7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FF9EE-40C0-44A7-98A5-82AA0A499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B7CBA-6F8A-4381-A99D-E9A55573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3759-CB70-6152-1632-FC3513694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A3BF-791B-AB3C-A81F-D7D6884AE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16A1-65C9-4DD7-9014-C1CAA02950F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2090-8EE2-DAEC-68F8-D225A7984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86253-7B03-78B1-BE8A-E0F467743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4F9D4-A576-486E-8BB4-65E05C062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0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81E46-2820-8D95-B747-8706C55B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90088-A754-AA40-D4B6-74ACCC2D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FE6D0-E09B-042A-1627-99BBDE039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BEB5-0D85-4F21-A33D-9647EE6254A0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6BE3-2FFA-3258-B795-219371FA9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83DF-7DE2-9575-7313-F83A33E6F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21BC3-1F85-4342-A078-A92EF394B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2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0.jpeg"/><Relationship Id="rId7" Type="http://schemas.openxmlformats.org/officeDocument/2006/relationships/image" Target="../media/image33.jpg"/><Relationship Id="rId12" Type="http://schemas.openxmlformats.org/officeDocument/2006/relationships/image" Target="../media/image3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37.jpg"/><Relationship Id="rId5" Type="http://schemas.openxmlformats.org/officeDocument/2006/relationships/image" Target="../media/image32.pn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g"/><Relationship Id="rId7" Type="http://schemas.openxmlformats.org/officeDocument/2006/relationships/image" Target="../media/image1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87420-48B8-D88E-5F9D-A05136D7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r="13611"/>
          <a:stretch/>
        </p:blipFill>
        <p:spPr>
          <a:xfrm>
            <a:off x="1524000" y="-1"/>
            <a:ext cx="9144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85725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0B4E0-5C90-D128-76A0-89DF68137753}"/>
              </a:ext>
            </a:extLst>
          </p:cNvPr>
          <p:cNvSpPr/>
          <p:nvPr/>
        </p:nvSpPr>
        <p:spPr>
          <a:xfrm>
            <a:off x="1317937" y="-1"/>
            <a:ext cx="914398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9E34A-72D6-3F9D-748D-268A22B3268C}"/>
              </a:ext>
            </a:extLst>
          </p:cNvPr>
          <p:cNvSpPr txBox="1"/>
          <p:nvPr/>
        </p:nvSpPr>
        <p:spPr>
          <a:xfrm>
            <a:off x="3852005" y="2563378"/>
            <a:ext cx="46512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5400" b="1" dirty="0">
                <a:solidFill>
                  <a:prstClr val="white"/>
                </a:solidFill>
                <a:latin typeface="Arial" panose="020B0604020202020204" pitchFamily="34" charset="0"/>
              </a:rPr>
              <a:t>Internet of Things</a:t>
            </a:r>
            <a:endParaRPr lang="en-US" sz="5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F77093-4C0B-CD86-D33A-9080CBDE98C5}"/>
              </a:ext>
            </a:extLst>
          </p:cNvPr>
          <p:cNvGrpSpPr/>
          <p:nvPr/>
        </p:nvGrpSpPr>
        <p:grpSpPr>
          <a:xfrm>
            <a:off x="1619947" y="3938961"/>
            <a:ext cx="1883229" cy="1883229"/>
            <a:chOff x="261257" y="3831770"/>
            <a:chExt cx="2510972" cy="251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171F9A-7319-23DB-32D1-21B171FDCDE2}"/>
                </a:ext>
              </a:extLst>
            </p:cNvPr>
            <p:cNvSpPr/>
            <p:nvPr/>
          </p:nvSpPr>
          <p:spPr>
            <a:xfrm>
              <a:off x="261257" y="3831770"/>
              <a:ext cx="2510972" cy="25109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4F74A5-7003-46B5-B84C-2E10DCC6B28E}"/>
                </a:ext>
              </a:extLst>
            </p:cNvPr>
            <p:cNvSpPr/>
            <p:nvPr/>
          </p:nvSpPr>
          <p:spPr>
            <a:xfrm>
              <a:off x="682173" y="4252686"/>
              <a:ext cx="1669140" cy="1669140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D11FDD-F5BB-EE16-A6F9-985EDB3EA0C9}"/>
                </a:ext>
              </a:extLst>
            </p:cNvPr>
            <p:cNvGrpSpPr/>
            <p:nvPr/>
          </p:nvGrpSpPr>
          <p:grpSpPr>
            <a:xfrm>
              <a:off x="1268017" y="4838532"/>
              <a:ext cx="497452" cy="497448"/>
              <a:chOff x="472657" y="2685143"/>
              <a:chExt cx="497452" cy="4974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067B48-53B7-C430-10ED-F0B90AF337FE}"/>
                  </a:ext>
                </a:extLst>
              </p:cNvPr>
              <p:cNvSpPr/>
              <p:nvPr/>
            </p:nvSpPr>
            <p:spPr>
              <a:xfrm>
                <a:off x="472657" y="2685143"/>
                <a:ext cx="497452" cy="4974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7CDF16F-0381-6C64-25D5-9F307A044396}"/>
                  </a:ext>
                </a:extLst>
              </p:cNvPr>
              <p:cNvSpPr/>
              <p:nvPr/>
            </p:nvSpPr>
            <p:spPr>
              <a:xfrm rot="5400000">
                <a:off x="644847" y="2867889"/>
                <a:ext cx="153072" cy="13195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AF956-B051-5121-F2F9-4B2B19914E53}"/>
              </a:ext>
            </a:extLst>
          </p:cNvPr>
          <p:cNvGrpSpPr/>
          <p:nvPr/>
        </p:nvGrpSpPr>
        <p:grpSpPr>
          <a:xfrm>
            <a:off x="5647487" y="1543049"/>
            <a:ext cx="6376373" cy="2997962"/>
            <a:chOff x="3791857" y="3995057"/>
            <a:chExt cx="5978903" cy="281108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4D3DEF-B9A9-2DD9-09BD-5F82DD26E0DE}"/>
                </a:ext>
              </a:extLst>
            </p:cNvPr>
            <p:cNvSpPr/>
            <p:nvPr/>
          </p:nvSpPr>
          <p:spPr>
            <a:xfrm>
              <a:off x="3791857" y="3995057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B8B624-4092-39C5-D1BB-7F4258EE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33732" y="6269115"/>
              <a:ext cx="537028" cy="537028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B0B5A6-6EF8-CD6F-12CC-01F02CE5204A}"/>
              </a:ext>
            </a:extLst>
          </p:cNvPr>
          <p:cNvCxnSpPr>
            <a:cxnSpLocks/>
          </p:cNvCxnSpPr>
          <p:nvPr/>
        </p:nvCxnSpPr>
        <p:spPr>
          <a:xfrm>
            <a:off x="3826333" y="4324765"/>
            <a:ext cx="470262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CF566F9-BB7C-602B-CAAF-51DB38CFD9BD}"/>
              </a:ext>
            </a:extLst>
          </p:cNvPr>
          <p:cNvSpPr/>
          <p:nvPr/>
        </p:nvSpPr>
        <p:spPr>
          <a:xfrm>
            <a:off x="8610616" y="1300844"/>
            <a:ext cx="2057385" cy="484415"/>
          </a:xfrm>
          <a:custGeom>
            <a:avLst/>
            <a:gdLst>
              <a:gd name="connsiteX0" fmla="*/ 152403 w 2743180"/>
              <a:gd name="connsiteY0" fmla="*/ 0 h 914400"/>
              <a:gd name="connsiteX1" fmla="*/ 2743180 w 2743180"/>
              <a:gd name="connsiteY1" fmla="*/ 0 h 914400"/>
              <a:gd name="connsiteX2" fmla="*/ 2743180 w 2743180"/>
              <a:gd name="connsiteY2" fmla="*/ 914400 h 914400"/>
              <a:gd name="connsiteX3" fmla="*/ 152403 w 2743180"/>
              <a:gd name="connsiteY3" fmla="*/ 914400 h 914400"/>
              <a:gd name="connsiteX4" fmla="*/ 0 w 2743180"/>
              <a:gd name="connsiteY4" fmla="*/ 761997 h 914400"/>
              <a:gd name="connsiteX5" fmla="*/ 0 w 2743180"/>
              <a:gd name="connsiteY5" fmla="*/ 152403 h 914400"/>
              <a:gd name="connsiteX6" fmla="*/ 152403 w 274318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180" h="914400">
                <a:moveTo>
                  <a:pt x="152403" y="0"/>
                </a:moveTo>
                <a:lnTo>
                  <a:pt x="2743180" y="0"/>
                </a:lnTo>
                <a:lnTo>
                  <a:pt x="2743180" y="914400"/>
                </a:lnTo>
                <a:lnTo>
                  <a:pt x="152403" y="914400"/>
                </a:lnTo>
                <a:cubicBezTo>
                  <a:pt x="68233" y="914400"/>
                  <a:pt x="0" y="846167"/>
                  <a:pt x="0" y="761997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r>
              <a:rPr lang="en-US" sz="900" b="1" dirty="0">
                <a:solidFill>
                  <a:prstClr val="white"/>
                </a:solidFill>
                <a:latin typeface="Arial" panose="020B0604020202020204" pitchFamily="34" charset="0"/>
              </a:rPr>
              <a:t>International IOT Team</a:t>
            </a:r>
            <a:endParaRPr lang="en-US" sz="9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7388628D-AEF7-1918-84D4-3D7953C7BB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0447" y="15960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6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28B508-4076-EF86-36CD-7407EEDEB7B1}"/>
              </a:ext>
            </a:extLst>
          </p:cNvPr>
          <p:cNvSpPr/>
          <p:nvPr/>
        </p:nvSpPr>
        <p:spPr>
          <a:xfrm>
            <a:off x="1757163" y="3137037"/>
            <a:ext cx="10434837" cy="2829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C0B409-DB1C-ACAE-865A-47E06CB0D2B8}"/>
              </a:ext>
            </a:extLst>
          </p:cNvPr>
          <p:cNvGrpSpPr/>
          <p:nvPr/>
        </p:nvGrpSpPr>
        <p:grpSpPr>
          <a:xfrm>
            <a:off x="101657" y="1355952"/>
            <a:ext cx="3489759" cy="2890896"/>
            <a:chOff x="858490" y="682171"/>
            <a:chExt cx="6159768" cy="508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69E580B-DD99-9A38-AA5F-B8CEC4E12323}"/>
                </a:ext>
              </a:extLst>
            </p:cNvPr>
            <p:cNvSpPr/>
            <p:nvPr/>
          </p:nvSpPr>
          <p:spPr>
            <a:xfrm>
              <a:off x="858490" y="682171"/>
              <a:ext cx="4613396" cy="508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3B8127-9990-2DF2-598E-ADCCEBA76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3" t="-765" r="6391" b="765"/>
            <a:stretch/>
          </p:blipFill>
          <p:spPr>
            <a:xfrm>
              <a:off x="1096745" y="899886"/>
              <a:ext cx="5921513" cy="4644571"/>
            </a:xfrm>
            <a:custGeom>
              <a:avLst/>
              <a:gdLst>
                <a:gd name="connsiteX0" fmla="*/ 689495 w 4136885"/>
                <a:gd name="connsiteY0" fmla="*/ 0 h 4644571"/>
                <a:gd name="connsiteX1" fmla="*/ 3447390 w 4136885"/>
                <a:gd name="connsiteY1" fmla="*/ 0 h 4644571"/>
                <a:gd name="connsiteX2" fmla="*/ 4136885 w 4136885"/>
                <a:gd name="connsiteY2" fmla="*/ 689495 h 4644571"/>
                <a:gd name="connsiteX3" fmla="*/ 4136885 w 4136885"/>
                <a:gd name="connsiteY3" fmla="*/ 3955076 h 4644571"/>
                <a:gd name="connsiteX4" fmla="*/ 3447390 w 4136885"/>
                <a:gd name="connsiteY4" fmla="*/ 4644571 h 4644571"/>
                <a:gd name="connsiteX5" fmla="*/ 689495 w 4136885"/>
                <a:gd name="connsiteY5" fmla="*/ 4644571 h 4644571"/>
                <a:gd name="connsiteX6" fmla="*/ 0 w 4136885"/>
                <a:gd name="connsiteY6" fmla="*/ 3955076 h 4644571"/>
                <a:gd name="connsiteX7" fmla="*/ 0 w 4136885"/>
                <a:gd name="connsiteY7" fmla="*/ 689495 h 4644571"/>
                <a:gd name="connsiteX8" fmla="*/ 689495 w 4136885"/>
                <a:gd name="connsiteY8" fmla="*/ 0 h 46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885" h="4644571">
                  <a:moveTo>
                    <a:pt x="689495" y="0"/>
                  </a:moveTo>
                  <a:lnTo>
                    <a:pt x="3447390" y="0"/>
                  </a:lnTo>
                  <a:cubicBezTo>
                    <a:pt x="3828188" y="0"/>
                    <a:pt x="4136885" y="308697"/>
                    <a:pt x="4136885" y="689495"/>
                  </a:cubicBezTo>
                  <a:lnTo>
                    <a:pt x="4136885" y="3955076"/>
                  </a:lnTo>
                  <a:cubicBezTo>
                    <a:pt x="4136885" y="4335874"/>
                    <a:pt x="3828188" y="4644571"/>
                    <a:pt x="3447390" y="4644571"/>
                  </a:cubicBezTo>
                  <a:lnTo>
                    <a:pt x="689495" y="4644571"/>
                  </a:lnTo>
                  <a:cubicBezTo>
                    <a:pt x="308697" y="4644571"/>
                    <a:pt x="0" y="4335874"/>
                    <a:pt x="0" y="3955076"/>
                  </a:cubicBezTo>
                  <a:lnTo>
                    <a:pt x="0" y="689495"/>
                  </a:lnTo>
                  <a:cubicBezTo>
                    <a:pt x="0" y="308697"/>
                    <a:pt x="308697" y="0"/>
                    <a:pt x="689495" y="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47B8E9-5008-3B9B-AD6B-C179021FAC5A}"/>
              </a:ext>
            </a:extLst>
          </p:cNvPr>
          <p:cNvGrpSpPr/>
          <p:nvPr/>
        </p:nvGrpSpPr>
        <p:grpSpPr>
          <a:xfrm>
            <a:off x="807305" y="182738"/>
            <a:ext cx="11175073" cy="6186247"/>
            <a:chOff x="-170825" y="-1732500"/>
            <a:chExt cx="14900096" cy="82483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909642-46D3-2586-1955-E89CFC92C009}"/>
                </a:ext>
              </a:extLst>
            </p:cNvPr>
            <p:cNvSpPr/>
            <p:nvPr/>
          </p:nvSpPr>
          <p:spPr>
            <a:xfrm>
              <a:off x="-170825" y="-410506"/>
              <a:ext cx="10609943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B758EA7-DFD9-54A9-C739-06D8A6AC7197}"/>
                </a:ext>
              </a:extLst>
            </p:cNvPr>
            <p:cNvGrpSpPr/>
            <p:nvPr/>
          </p:nvGrpSpPr>
          <p:grpSpPr>
            <a:xfrm>
              <a:off x="11032750" y="-1732500"/>
              <a:ext cx="3696521" cy="8248327"/>
              <a:chOff x="4020457" y="-3487642"/>
              <a:chExt cx="3696521" cy="824832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FE74F8-4D7D-F63E-7E2D-B6BD38F5C4CB}"/>
                  </a:ext>
                </a:extLst>
              </p:cNvPr>
              <p:cNvSpPr/>
              <p:nvPr/>
            </p:nvSpPr>
            <p:spPr>
              <a:xfrm>
                <a:off x="6722750" y="-3487642"/>
                <a:ext cx="994228" cy="9942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9AFEF87-C290-7779-B0A8-CE8DCB288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0457" y="4223657"/>
                <a:ext cx="537028" cy="537028"/>
              </a:xfrm>
              <a:prstGeom prst="rect">
                <a:avLst/>
              </a:prstGeom>
            </p:spPr>
          </p:pic>
        </p:grp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8BD527-9036-80FF-0120-61DB94052EE3}"/>
              </a:ext>
            </a:extLst>
          </p:cNvPr>
          <p:cNvSpPr/>
          <p:nvPr/>
        </p:nvSpPr>
        <p:spPr>
          <a:xfrm>
            <a:off x="9296140" y="1148132"/>
            <a:ext cx="2615610" cy="5138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DDD39-4B33-80A4-C736-1C8B5F97CF3C}"/>
              </a:ext>
            </a:extLst>
          </p:cNvPr>
          <p:cNvSpPr txBox="1"/>
          <p:nvPr/>
        </p:nvSpPr>
        <p:spPr>
          <a:xfrm>
            <a:off x="8902989" y="1174234"/>
            <a:ext cx="340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ar-IQ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Mini Bot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225D5-A4B7-56DC-AD91-81E0AAF812E6}"/>
              </a:ext>
            </a:extLst>
          </p:cNvPr>
          <p:cNvGrpSpPr/>
          <p:nvPr/>
        </p:nvGrpSpPr>
        <p:grpSpPr>
          <a:xfrm rot="16200000">
            <a:off x="-33659" y="24452"/>
            <a:ext cx="901202" cy="833883"/>
            <a:chOff x="10046732" y="-8067"/>
            <a:chExt cx="2141558" cy="1981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17067C-3CF4-3A9C-0B6C-DC3BE9E27283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C462E5-05B9-D876-F994-719E13366BF5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A56E5-6178-4634-8D86-86C115FA40AB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F74271-6BDE-7307-E2E3-6A41C3CD75F6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6ACA33-6501-A637-920B-7643870700AA}"/>
              </a:ext>
            </a:extLst>
          </p:cNvPr>
          <p:cNvSpPr txBox="1"/>
          <p:nvPr/>
        </p:nvSpPr>
        <p:spPr>
          <a:xfrm>
            <a:off x="1043505" y="302026"/>
            <a:ext cx="473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F34D8-D5CF-93A4-6A63-57959F49C311}"/>
              </a:ext>
            </a:extLst>
          </p:cNvPr>
          <p:cNvSpPr txBox="1"/>
          <p:nvPr/>
        </p:nvSpPr>
        <p:spPr>
          <a:xfrm>
            <a:off x="8427890" y="1892666"/>
            <a:ext cx="3401912" cy="37548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defTabSz="685800" rtl="1">
              <a:lnSpc>
                <a:spcPct val="150000"/>
              </a:lnSpc>
            </a:pPr>
            <a:r>
              <a:rPr lang="ar-IQ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پروژه مینی ربات هوشمند </a:t>
            </a:r>
          </a:p>
          <a:p>
            <a:pPr algn="r" defTabSz="685800" rtl="1">
              <a:lnSpc>
                <a:spcPct val="150000"/>
              </a:lnSpc>
            </a:pPr>
            <a:r>
              <a:rPr lang="ar-IQ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پروژه ای جهت کنترل و روشن خاموش کردن وسایل منزل می باشد.</a:t>
            </a:r>
          </a:p>
          <a:p>
            <a:pPr algn="r" defTabSz="685800" rtl="1">
              <a:lnSpc>
                <a:spcPct val="150000"/>
              </a:lnSpc>
            </a:pPr>
            <a:r>
              <a:rPr lang="ar-IQ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این ربات مانند یم دستیار شخصی است،که کاربر بدون دخالت خودش و صرفا به وسیله اپ هوشمند می تواند حتی از راه دور آن را کنترل کند و بسیاری از کارهای خود را به اسانی انجام دهد.</a:t>
            </a:r>
          </a:p>
          <a:p>
            <a:pPr algn="r" defTabSz="685800" rtl="1">
              <a:lnSpc>
                <a:spcPct val="150000"/>
              </a:lnSpc>
            </a:pPr>
            <a:r>
              <a:rPr lang="ar-IQ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برای مثال قبل از رسیدن به منزل، چای ساز خود را روشن می کند و یکربع بعد در منزل نوش جان می کند...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D8DE33-C03D-70BC-71D8-7E72CE07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r="5465"/>
          <a:stretch/>
        </p:blipFill>
        <p:spPr>
          <a:xfrm>
            <a:off x="3847584" y="3246981"/>
            <a:ext cx="3102664" cy="3483428"/>
          </a:xfrm>
          <a:custGeom>
            <a:avLst/>
            <a:gdLst>
              <a:gd name="connsiteX0" fmla="*/ 689495 w 4136885"/>
              <a:gd name="connsiteY0" fmla="*/ 0 h 4644571"/>
              <a:gd name="connsiteX1" fmla="*/ 3447390 w 4136885"/>
              <a:gd name="connsiteY1" fmla="*/ 0 h 4644571"/>
              <a:gd name="connsiteX2" fmla="*/ 4136885 w 4136885"/>
              <a:gd name="connsiteY2" fmla="*/ 689495 h 4644571"/>
              <a:gd name="connsiteX3" fmla="*/ 4136885 w 4136885"/>
              <a:gd name="connsiteY3" fmla="*/ 3955076 h 4644571"/>
              <a:gd name="connsiteX4" fmla="*/ 3447390 w 4136885"/>
              <a:gd name="connsiteY4" fmla="*/ 4644571 h 4644571"/>
              <a:gd name="connsiteX5" fmla="*/ 689495 w 4136885"/>
              <a:gd name="connsiteY5" fmla="*/ 4644571 h 4644571"/>
              <a:gd name="connsiteX6" fmla="*/ 0 w 4136885"/>
              <a:gd name="connsiteY6" fmla="*/ 3955076 h 4644571"/>
              <a:gd name="connsiteX7" fmla="*/ 0 w 4136885"/>
              <a:gd name="connsiteY7" fmla="*/ 689495 h 4644571"/>
              <a:gd name="connsiteX8" fmla="*/ 689495 w 4136885"/>
              <a:gd name="connsiteY8" fmla="*/ 0 h 46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6885" h="4644571">
                <a:moveTo>
                  <a:pt x="689495" y="0"/>
                </a:moveTo>
                <a:lnTo>
                  <a:pt x="3447390" y="0"/>
                </a:lnTo>
                <a:cubicBezTo>
                  <a:pt x="3828188" y="0"/>
                  <a:pt x="4136885" y="308697"/>
                  <a:pt x="4136885" y="689495"/>
                </a:cubicBezTo>
                <a:lnTo>
                  <a:pt x="4136885" y="3955076"/>
                </a:lnTo>
                <a:cubicBezTo>
                  <a:pt x="4136885" y="4335874"/>
                  <a:pt x="3828188" y="4644571"/>
                  <a:pt x="3447390" y="4644571"/>
                </a:cubicBezTo>
                <a:lnTo>
                  <a:pt x="689495" y="4644571"/>
                </a:lnTo>
                <a:cubicBezTo>
                  <a:pt x="308697" y="4644571"/>
                  <a:pt x="0" y="4335874"/>
                  <a:pt x="0" y="3955076"/>
                </a:cubicBezTo>
                <a:lnTo>
                  <a:pt x="0" y="689495"/>
                </a:lnTo>
                <a:cubicBezTo>
                  <a:pt x="0" y="308697"/>
                  <a:pt x="308697" y="0"/>
                  <a:pt x="68949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338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28B508-4076-EF86-36CD-7407EEDEB7B1}"/>
              </a:ext>
            </a:extLst>
          </p:cNvPr>
          <p:cNvSpPr/>
          <p:nvPr/>
        </p:nvSpPr>
        <p:spPr>
          <a:xfrm>
            <a:off x="1757163" y="3137037"/>
            <a:ext cx="10434837" cy="2829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9E580B-DD99-9A38-AA5F-B8CEC4E12323}"/>
              </a:ext>
            </a:extLst>
          </p:cNvPr>
          <p:cNvSpPr/>
          <p:nvPr/>
        </p:nvSpPr>
        <p:spPr>
          <a:xfrm>
            <a:off x="378078" y="1318467"/>
            <a:ext cx="2613676" cy="28908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47B8E9-5008-3B9B-AD6B-C179021FAC5A}"/>
              </a:ext>
            </a:extLst>
          </p:cNvPr>
          <p:cNvGrpSpPr/>
          <p:nvPr/>
        </p:nvGrpSpPr>
        <p:grpSpPr>
          <a:xfrm>
            <a:off x="807305" y="182738"/>
            <a:ext cx="11175073" cy="6186247"/>
            <a:chOff x="-170825" y="-1732500"/>
            <a:chExt cx="14900096" cy="82483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909642-46D3-2586-1955-E89CFC92C009}"/>
                </a:ext>
              </a:extLst>
            </p:cNvPr>
            <p:cNvSpPr/>
            <p:nvPr/>
          </p:nvSpPr>
          <p:spPr>
            <a:xfrm>
              <a:off x="-170825" y="-410506"/>
              <a:ext cx="10609943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B758EA7-DFD9-54A9-C739-06D8A6AC7197}"/>
                </a:ext>
              </a:extLst>
            </p:cNvPr>
            <p:cNvGrpSpPr/>
            <p:nvPr/>
          </p:nvGrpSpPr>
          <p:grpSpPr>
            <a:xfrm>
              <a:off x="11032750" y="-1732500"/>
              <a:ext cx="3696521" cy="8248327"/>
              <a:chOff x="4020457" y="-3487642"/>
              <a:chExt cx="3696521" cy="824832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FE74F8-4D7D-F63E-7E2D-B6BD38F5C4CB}"/>
                  </a:ext>
                </a:extLst>
              </p:cNvPr>
              <p:cNvSpPr/>
              <p:nvPr/>
            </p:nvSpPr>
            <p:spPr>
              <a:xfrm>
                <a:off x="6722750" y="-3487642"/>
                <a:ext cx="994228" cy="9942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9AFEF87-C290-7779-B0A8-CE8DCB288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0457" y="4223657"/>
                <a:ext cx="537028" cy="537028"/>
              </a:xfrm>
              <a:prstGeom prst="rect">
                <a:avLst/>
              </a:prstGeom>
            </p:spPr>
          </p:pic>
        </p:grp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8BD527-9036-80FF-0120-61DB94052EE3}"/>
              </a:ext>
            </a:extLst>
          </p:cNvPr>
          <p:cNvSpPr/>
          <p:nvPr/>
        </p:nvSpPr>
        <p:spPr>
          <a:xfrm>
            <a:off x="9296140" y="1148132"/>
            <a:ext cx="2615610" cy="5138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DDD39-4B33-80A4-C736-1C8B5F97CF3C}"/>
              </a:ext>
            </a:extLst>
          </p:cNvPr>
          <p:cNvSpPr txBox="1"/>
          <p:nvPr/>
        </p:nvSpPr>
        <p:spPr>
          <a:xfrm>
            <a:off x="8902989" y="1174234"/>
            <a:ext cx="340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ar-IQ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med 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225D5-A4B7-56DC-AD91-81E0AAF812E6}"/>
              </a:ext>
            </a:extLst>
          </p:cNvPr>
          <p:cNvGrpSpPr/>
          <p:nvPr/>
        </p:nvGrpSpPr>
        <p:grpSpPr>
          <a:xfrm rot="16200000">
            <a:off x="-33659" y="24452"/>
            <a:ext cx="901202" cy="833883"/>
            <a:chOff x="10046732" y="-8067"/>
            <a:chExt cx="2141558" cy="1981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17067C-3CF4-3A9C-0B6C-DC3BE9E27283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C462E5-05B9-D876-F994-719E13366BF5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A56E5-6178-4634-8D86-86C115FA40AB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F74271-6BDE-7307-E2E3-6A41C3CD75F6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6ACA33-6501-A637-920B-7643870700AA}"/>
              </a:ext>
            </a:extLst>
          </p:cNvPr>
          <p:cNvSpPr txBox="1"/>
          <p:nvPr/>
        </p:nvSpPr>
        <p:spPr>
          <a:xfrm>
            <a:off x="1043505" y="302026"/>
            <a:ext cx="473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F34D8-D5CF-93A4-6A63-57959F49C311}"/>
              </a:ext>
            </a:extLst>
          </p:cNvPr>
          <p:cNvSpPr txBox="1"/>
          <p:nvPr/>
        </p:nvSpPr>
        <p:spPr>
          <a:xfrm>
            <a:off x="8509838" y="1907828"/>
            <a:ext cx="3401912" cy="37548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defTabSz="685800" rtl="1">
              <a:lnSpc>
                <a:spcPct val="150000"/>
              </a:lnSpc>
            </a:pPr>
            <a:r>
              <a:rPr lang="ar-IQ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پروژه </a:t>
            </a:r>
            <a:r>
              <a:rPr lang="fa-IR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جعبه دارو هوشمند</a:t>
            </a:r>
            <a:endParaRPr lang="ar-IQ" sz="1600" dirty="0">
              <a:solidFill>
                <a:srgbClr val="374151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defTabSz="685800" rtl="1">
              <a:lnSpc>
                <a:spcPct val="150000"/>
              </a:lnSpc>
            </a:pPr>
            <a:r>
              <a:rPr lang="fa-IR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جهت یادآوری زمان مصرف دارو به صورت هوشمند </a:t>
            </a:r>
          </a:p>
          <a:p>
            <a:pPr algn="r" defTabSz="685800" rtl="1">
              <a:lnSpc>
                <a:spcPct val="150000"/>
              </a:lnSpc>
            </a:pPr>
            <a:r>
              <a:rPr lang="fa-IR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این جعبه با نام (بهبود) قابلیت اتصال به سرور مربوطه پزشکی و آپدیت کردن اطلاعات دارو از سمت پزشک معالج دارد.</a:t>
            </a:r>
          </a:p>
          <a:p>
            <a:pPr algn="r" defTabSz="685800" rtl="1">
              <a:lnSpc>
                <a:spcPct val="150000"/>
              </a:lnSpc>
            </a:pPr>
            <a:r>
              <a:rPr lang="fa-IR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در موعد مصرف دارو بصورت هوشمند دارو را در زمان مصرف در سینی گذارده می شود و با استفاده از سیستم صوتی یاد آور مصرف دارو و چندین نکات پزشکی به معالجه شونده می شود.</a:t>
            </a:r>
          </a:p>
          <a:p>
            <a:pPr algn="r" defTabSz="685800" rtl="1">
              <a:lnSpc>
                <a:spcPct val="150000"/>
              </a:lnSpc>
            </a:pPr>
            <a:r>
              <a:rPr lang="fa-IR" sz="1600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سلام بهبود دستیار دارو، در خدمت شماست....</a:t>
            </a:r>
            <a:endParaRPr lang="ar-IQ" sz="1600" dirty="0">
              <a:solidFill>
                <a:srgbClr val="374151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BBB686-05A6-DB98-F803-8241EADE6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2" y="1405287"/>
            <a:ext cx="2671062" cy="271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077931-3187-C525-B728-B3A29967D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87" y="2702115"/>
            <a:ext cx="4896148" cy="3264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715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28B508-4076-EF86-36CD-7407EEDEB7B1}"/>
              </a:ext>
            </a:extLst>
          </p:cNvPr>
          <p:cNvSpPr/>
          <p:nvPr/>
        </p:nvSpPr>
        <p:spPr>
          <a:xfrm>
            <a:off x="753720" y="1469458"/>
            <a:ext cx="3102664" cy="498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D7BD56-C3CF-CD61-69E2-D70D43E864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r="5465"/>
          <a:stretch/>
        </p:blipFill>
        <p:spPr>
          <a:xfrm>
            <a:off x="951552" y="1148535"/>
            <a:ext cx="3102664" cy="3483428"/>
          </a:xfrm>
          <a:custGeom>
            <a:avLst/>
            <a:gdLst>
              <a:gd name="connsiteX0" fmla="*/ 689495 w 4136885"/>
              <a:gd name="connsiteY0" fmla="*/ 0 h 4644571"/>
              <a:gd name="connsiteX1" fmla="*/ 3447390 w 4136885"/>
              <a:gd name="connsiteY1" fmla="*/ 0 h 4644571"/>
              <a:gd name="connsiteX2" fmla="*/ 4136885 w 4136885"/>
              <a:gd name="connsiteY2" fmla="*/ 689495 h 4644571"/>
              <a:gd name="connsiteX3" fmla="*/ 4136885 w 4136885"/>
              <a:gd name="connsiteY3" fmla="*/ 3955076 h 4644571"/>
              <a:gd name="connsiteX4" fmla="*/ 3447390 w 4136885"/>
              <a:gd name="connsiteY4" fmla="*/ 4644571 h 4644571"/>
              <a:gd name="connsiteX5" fmla="*/ 689495 w 4136885"/>
              <a:gd name="connsiteY5" fmla="*/ 4644571 h 4644571"/>
              <a:gd name="connsiteX6" fmla="*/ 0 w 4136885"/>
              <a:gd name="connsiteY6" fmla="*/ 3955076 h 4644571"/>
              <a:gd name="connsiteX7" fmla="*/ 0 w 4136885"/>
              <a:gd name="connsiteY7" fmla="*/ 689495 h 4644571"/>
              <a:gd name="connsiteX8" fmla="*/ 689495 w 4136885"/>
              <a:gd name="connsiteY8" fmla="*/ 0 h 46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6885" h="4644571">
                <a:moveTo>
                  <a:pt x="689495" y="0"/>
                </a:moveTo>
                <a:lnTo>
                  <a:pt x="3447390" y="0"/>
                </a:lnTo>
                <a:cubicBezTo>
                  <a:pt x="3828188" y="0"/>
                  <a:pt x="4136885" y="308697"/>
                  <a:pt x="4136885" y="689495"/>
                </a:cubicBezTo>
                <a:lnTo>
                  <a:pt x="4136885" y="3955076"/>
                </a:lnTo>
                <a:cubicBezTo>
                  <a:pt x="4136885" y="4335874"/>
                  <a:pt x="3828188" y="4644571"/>
                  <a:pt x="3447390" y="4644571"/>
                </a:cubicBezTo>
                <a:lnTo>
                  <a:pt x="689495" y="4644571"/>
                </a:lnTo>
                <a:cubicBezTo>
                  <a:pt x="308697" y="4644571"/>
                  <a:pt x="0" y="4335874"/>
                  <a:pt x="0" y="3955076"/>
                </a:cubicBezTo>
                <a:lnTo>
                  <a:pt x="0" y="689495"/>
                </a:lnTo>
                <a:cubicBezTo>
                  <a:pt x="0" y="308697"/>
                  <a:pt x="308697" y="0"/>
                  <a:pt x="689495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B8127-9990-2DF2-598E-ADCCEBA76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 r="447"/>
          <a:stretch/>
        </p:blipFill>
        <p:spPr>
          <a:xfrm>
            <a:off x="2168543" y="3779167"/>
            <a:ext cx="3906860" cy="2990151"/>
          </a:xfrm>
          <a:custGeom>
            <a:avLst/>
            <a:gdLst>
              <a:gd name="connsiteX0" fmla="*/ 689495 w 4136885"/>
              <a:gd name="connsiteY0" fmla="*/ 0 h 4644571"/>
              <a:gd name="connsiteX1" fmla="*/ 3447390 w 4136885"/>
              <a:gd name="connsiteY1" fmla="*/ 0 h 4644571"/>
              <a:gd name="connsiteX2" fmla="*/ 4136885 w 4136885"/>
              <a:gd name="connsiteY2" fmla="*/ 689495 h 4644571"/>
              <a:gd name="connsiteX3" fmla="*/ 4136885 w 4136885"/>
              <a:gd name="connsiteY3" fmla="*/ 3955076 h 4644571"/>
              <a:gd name="connsiteX4" fmla="*/ 3447390 w 4136885"/>
              <a:gd name="connsiteY4" fmla="*/ 4644571 h 4644571"/>
              <a:gd name="connsiteX5" fmla="*/ 689495 w 4136885"/>
              <a:gd name="connsiteY5" fmla="*/ 4644571 h 4644571"/>
              <a:gd name="connsiteX6" fmla="*/ 0 w 4136885"/>
              <a:gd name="connsiteY6" fmla="*/ 3955076 h 4644571"/>
              <a:gd name="connsiteX7" fmla="*/ 0 w 4136885"/>
              <a:gd name="connsiteY7" fmla="*/ 689495 h 4644571"/>
              <a:gd name="connsiteX8" fmla="*/ 689495 w 4136885"/>
              <a:gd name="connsiteY8" fmla="*/ 0 h 46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6885" h="4644571">
                <a:moveTo>
                  <a:pt x="689495" y="0"/>
                </a:moveTo>
                <a:lnTo>
                  <a:pt x="3447390" y="0"/>
                </a:lnTo>
                <a:cubicBezTo>
                  <a:pt x="3828188" y="0"/>
                  <a:pt x="4136885" y="308697"/>
                  <a:pt x="4136885" y="689495"/>
                </a:cubicBezTo>
                <a:lnTo>
                  <a:pt x="4136885" y="3955076"/>
                </a:lnTo>
                <a:cubicBezTo>
                  <a:pt x="4136885" y="4335874"/>
                  <a:pt x="3828188" y="4644571"/>
                  <a:pt x="3447390" y="4644571"/>
                </a:cubicBezTo>
                <a:lnTo>
                  <a:pt x="689495" y="4644571"/>
                </a:lnTo>
                <a:cubicBezTo>
                  <a:pt x="308697" y="4644571"/>
                  <a:pt x="0" y="4335874"/>
                  <a:pt x="0" y="3955076"/>
                </a:cubicBezTo>
                <a:lnTo>
                  <a:pt x="0" y="689495"/>
                </a:lnTo>
                <a:cubicBezTo>
                  <a:pt x="0" y="308697"/>
                  <a:pt x="308697" y="0"/>
                  <a:pt x="689495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847B8E9-5008-3B9B-AD6B-C179021FAC5A}"/>
              </a:ext>
            </a:extLst>
          </p:cNvPr>
          <p:cNvGrpSpPr/>
          <p:nvPr/>
        </p:nvGrpSpPr>
        <p:grpSpPr>
          <a:xfrm>
            <a:off x="1167797" y="153112"/>
            <a:ext cx="10955385" cy="828467"/>
            <a:chOff x="269359" y="4768429"/>
            <a:chExt cx="14607179" cy="11046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909642-46D3-2586-1955-E89CFC92C009}"/>
                </a:ext>
              </a:extLst>
            </p:cNvPr>
            <p:cNvSpPr/>
            <p:nvPr/>
          </p:nvSpPr>
          <p:spPr>
            <a:xfrm>
              <a:off x="269359" y="5827332"/>
              <a:ext cx="10609944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FE74F8-4D7D-F63E-7E2D-B6BD38F5C4CB}"/>
                </a:ext>
              </a:extLst>
            </p:cNvPr>
            <p:cNvSpPr/>
            <p:nvPr/>
          </p:nvSpPr>
          <p:spPr>
            <a:xfrm>
              <a:off x="13882310" y="476842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0DDD39-4B33-80A4-C736-1C8B5F97CF3C}"/>
              </a:ext>
            </a:extLst>
          </p:cNvPr>
          <p:cNvSpPr txBox="1"/>
          <p:nvPr/>
        </p:nvSpPr>
        <p:spPr>
          <a:xfrm>
            <a:off x="8774194" y="1160204"/>
            <a:ext cx="340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ar-IQ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225D5-A4B7-56DC-AD91-81E0AAF812E6}"/>
              </a:ext>
            </a:extLst>
          </p:cNvPr>
          <p:cNvGrpSpPr/>
          <p:nvPr/>
        </p:nvGrpSpPr>
        <p:grpSpPr>
          <a:xfrm rot="16200000">
            <a:off x="-33659" y="24452"/>
            <a:ext cx="901202" cy="833883"/>
            <a:chOff x="10046732" y="-8067"/>
            <a:chExt cx="2141558" cy="19815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17067C-3CF4-3A9C-0B6C-DC3BE9E27283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C462E5-05B9-D876-F994-719E13366BF5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DA56E5-6178-4634-8D86-86C115FA40AB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F74271-6BDE-7307-E2E3-6A41C3CD75F6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6ACA33-6501-A637-920B-7643870700AA}"/>
              </a:ext>
            </a:extLst>
          </p:cNvPr>
          <p:cNvSpPr txBox="1"/>
          <p:nvPr/>
        </p:nvSpPr>
        <p:spPr>
          <a:xfrm>
            <a:off x="1043505" y="302026"/>
            <a:ext cx="473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home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F9DCFF-750C-ADF3-DABA-D6933436CDDC}"/>
              </a:ext>
            </a:extLst>
          </p:cNvPr>
          <p:cNvSpPr/>
          <p:nvPr/>
        </p:nvSpPr>
        <p:spPr>
          <a:xfrm>
            <a:off x="9560496" y="1166692"/>
            <a:ext cx="2615610" cy="5138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7FEBD-72F6-D629-29A6-FA91979D8FE9}"/>
              </a:ext>
            </a:extLst>
          </p:cNvPr>
          <p:cNvSpPr txBox="1"/>
          <p:nvPr/>
        </p:nvSpPr>
        <p:spPr>
          <a:xfrm>
            <a:off x="9253002" y="1185749"/>
            <a:ext cx="3401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ar-IQ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264BD9-B6E2-8B9C-7641-09632F614257}"/>
              </a:ext>
            </a:extLst>
          </p:cNvPr>
          <p:cNvSpPr/>
          <p:nvPr/>
        </p:nvSpPr>
        <p:spPr>
          <a:xfrm>
            <a:off x="8313563" y="3749701"/>
            <a:ext cx="3281353" cy="281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7805E-0F04-48A1-1499-25E19F7B5319}"/>
              </a:ext>
            </a:extLst>
          </p:cNvPr>
          <p:cNvSpPr txBox="1"/>
          <p:nvPr/>
        </p:nvSpPr>
        <p:spPr>
          <a:xfrm>
            <a:off x="8492254" y="1827990"/>
            <a:ext cx="3401912" cy="4628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defTabSz="685800" rtl="1">
              <a:lnSpc>
                <a:spcPct val="150000"/>
              </a:lnSpc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پروژه میز هوشمند</a:t>
            </a:r>
          </a:p>
          <a:p>
            <a:pPr algn="r" defTabSz="685800" rtl="1">
              <a:lnSpc>
                <a:spcPct val="150000"/>
              </a:lnSpc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داشتن میزی هوشمند با قابلیت های جذاب آرزوی هر فرد است.این میز با داشتن امکانات مکانیکی و الکترونیکی به کاربرد خدمات خوبی ارایه می کند. برخی از امکانات:</a:t>
            </a:r>
          </a:p>
          <a:p>
            <a:pPr marL="285750" indent="-285750" algn="r" defTabSz="6858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بخش موزیک</a:t>
            </a:r>
          </a:p>
          <a:p>
            <a:pPr marL="285750" indent="-285750" algn="r" defTabSz="6858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کنترل نور متمرکز</a:t>
            </a:r>
          </a:p>
          <a:p>
            <a:pPr marL="285750" indent="-285750" algn="r" defTabSz="6858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تنظیم ارتفاع و زاویه میز</a:t>
            </a:r>
          </a:p>
          <a:p>
            <a:pPr marL="285750" indent="-285750" algn="r" defTabSz="6858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و...</a:t>
            </a:r>
          </a:p>
          <a:p>
            <a:pPr algn="r" defTabSz="685800" rtl="1">
              <a:lnSpc>
                <a:spcPct val="150000"/>
              </a:lnSpc>
            </a:pPr>
            <a:r>
              <a:rPr lang="ar-IQ" dirty="0">
                <a:solidFill>
                  <a:srgbClr val="37415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همچنین قابلیت های شخصی سازی میز در حال انجام است.</a:t>
            </a:r>
          </a:p>
        </p:txBody>
      </p:sp>
    </p:spTree>
    <p:extLst>
      <p:ext uri="{BB962C8B-B14F-4D97-AF65-F5344CB8AC3E}">
        <p14:creationId xmlns:p14="http://schemas.microsoft.com/office/powerpoint/2010/main" val="307986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9B381BF-06D1-DB06-CEAB-FB2DB94BC6F9}"/>
              </a:ext>
            </a:extLst>
          </p:cNvPr>
          <p:cNvSpPr/>
          <p:nvPr/>
        </p:nvSpPr>
        <p:spPr>
          <a:xfrm rot="17570239">
            <a:off x="2470009" y="3940287"/>
            <a:ext cx="6661597" cy="2310098"/>
          </a:xfrm>
          <a:custGeom>
            <a:avLst/>
            <a:gdLst>
              <a:gd name="connsiteX0" fmla="*/ 5541882 w 6839011"/>
              <a:gd name="connsiteY0" fmla="*/ 0 h 3080131"/>
              <a:gd name="connsiteX1" fmla="*/ 6839011 w 6839011"/>
              <a:gd name="connsiteY1" fmla="*/ 3080131 h 3080131"/>
              <a:gd name="connsiteX2" fmla="*/ 1365633 w 6839011"/>
              <a:gd name="connsiteY2" fmla="*/ 3080131 h 3080131"/>
              <a:gd name="connsiteX3" fmla="*/ 0 w 6839011"/>
              <a:gd name="connsiteY3" fmla="*/ 1540066 h 3080131"/>
              <a:gd name="connsiteX4" fmla="*/ 1365633 w 6839011"/>
              <a:gd name="connsiteY4" fmla="*/ 0 h 3080131"/>
              <a:gd name="connsiteX5" fmla="*/ 5541882 w 6839011"/>
              <a:gd name="connsiteY5" fmla="*/ 0 h 30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011" h="3080131">
                <a:moveTo>
                  <a:pt x="5541882" y="0"/>
                </a:moveTo>
                <a:lnTo>
                  <a:pt x="6839011" y="3080131"/>
                </a:lnTo>
                <a:lnTo>
                  <a:pt x="1365633" y="3080131"/>
                </a:lnTo>
                <a:cubicBezTo>
                  <a:pt x="611489" y="3080131"/>
                  <a:pt x="0" y="2390667"/>
                  <a:pt x="0" y="1540066"/>
                </a:cubicBezTo>
                <a:cubicBezTo>
                  <a:pt x="0" y="689465"/>
                  <a:pt x="611489" y="0"/>
                  <a:pt x="1365633" y="0"/>
                </a:cubicBezTo>
                <a:lnTo>
                  <a:pt x="5541882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E32398-1CAD-8BD0-F42D-1091E07AE138}"/>
              </a:ext>
            </a:extLst>
          </p:cNvPr>
          <p:cNvGrpSpPr/>
          <p:nvPr/>
        </p:nvGrpSpPr>
        <p:grpSpPr>
          <a:xfrm>
            <a:off x="218875" y="1008705"/>
            <a:ext cx="11182760" cy="4772142"/>
            <a:chOff x="389305" y="1286201"/>
            <a:chExt cx="11182760" cy="477214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8B706E-E17F-8A63-9E0C-6E9B78B2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6856" y="2863755"/>
              <a:ext cx="2946719" cy="747744"/>
            </a:xfrm>
            <a:custGeom>
              <a:avLst/>
              <a:gdLst>
                <a:gd name="connsiteX0" fmla="*/ 0 w 2946719"/>
                <a:gd name="connsiteY0" fmla="*/ 0 h 747744"/>
                <a:gd name="connsiteX1" fmla="*/ 2946719 w 2946719"/>
                <a:gd name="connsiteY1" fmla="*/ 0 h 747744"/>
                <a:gd name="connsiteX2" fmla="*/ 2934131 w 2946719"/>
                <a:gd name="connsiteY2" fmla="*/ 187787 h 747744"/>
                <a:gd name="connsiteX3" fmla="*/ 2895692 w 2946719"/>
                <a:gd name="connsiteY3" fmla="*/ 379508 h 747744"/>
                <a:gd name="connsiteX4" fmla="*/ 2895759 w 2946719"/>
                <a:gd name="connsiteY4" fmla="*/ 379508 h 747744"/>
                <a:gd name="connsiteX5" fmla="*/ 2801585 w 2946719"/>
                <a:gd name="connsiteY5" fmla="*/ 630244 h 747744"/>
                <a:gd name="connsiteX6" fmla="*/ 2730731 w 2946719"/>
                <a:gd name="connsiteY6" fmla="*/ 747744 h 747744"/>
                <a:gd name="connsiteX7" fmla="*/ 215988 w 2946719"/>
                <a:gd name="connsiteY7" fmla="*/ 747744 h 747744"/>
                <a:gd name="connsiteX8" fmla="*/ 145134 w 2946719"/>
                <a:gd name="connsiteY8" fmla="*/ 630244 h 747744"/>
                <a:gd name="connsiteX9" fmla="*/ 50959 w 2946719"/>
                <a:gd name="connsiteY9" fmla="*/ 379508 h 747744"/>
                <a:gd name="connsiteX10" fmla="*/ 51026 w 2946719"/>
                <a:gd name="connsiteY10" fmla="*/ 379508 h 747744"/>
                <a:gd name="connsiteX11" fmla="*/ 12588 w 2946719"/>
                <a:gd name="connsiteY11" fmla="*/ 18778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6719" h="747744">
                  <a:moveTo>
                    <a:pt x="0" y="0"/>
                  </a:moveTo>
                  <a:lnTo>
                    <a:pt x="2946719" y="0"/>
                  </a:lnTo>
                  <a:lnTo>
                    <a:pt x="2934131" y="187787"/>
                  </a:lnTo>
                  <a:cubicBezTo>
                    <a:pt x="2925418" y="252786"/>
                    <a:pt x="2912503" y="316864"/>
                    <a:pt x="2895692" y="379508"/>
                  </a:cubicBezTo>
                  <a:lnTo>
                    <a:pt x="2895759" y="379508"/>
                  </a:lnTo>
                  <a:cubicBezTo>
                    <a:pt x="2872080" y="465912"/>
                    <a:pt x="2840559" y="549779"/>
                    <a:pt x="2801585" y="630244"/>
                  </a:cubicBezTo>
                  <a:lnTo>
                    <a:pt x="2730731" y="747744"/>
                  </a:lnTo>
                  <a:lnTo>
                    <a:pt x="215988" y="747744"/>
                  </a:lnTo>
                  <a:lnTo>
                    <a:pt x="145134" y="630244"/>
                  </a:lnTo>
                  <a:cubicBezTo>
                    <a:pt x="106160" y="549779"/>
                    <a:pt x="74639" y="465912"/>
                    <a:pt x="50959" y="379508"/>
                  </a:cubicBezTo>
                  <a:lnTo>
                    <a:pt x="51026" y="379508"/>
                  </a:lnTo>
                  <a:cubicBezTo>
                    <a:pt x="34216" y="316864"/>
                    <a:pt x="21301" y="252786"/>
                    <a:pt x="12588" y="1877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B2880E2-EDF5-8CEE-7315-B01A9B352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840" y="2116010"/>
              <a:ext cx="2947988" cy="747744"/>
            </a:xfrm>
            <a:custGeom>
              <a:avLst/>
              <a:gdLst>
                <a:gd name="connsiteX0" fmla="*/ 205070 w 2947988"/>
                <a:gd name="connsiteY0" fmla="*/ 0 h 747744"/>
                <a:gd name="connsiteX1" fmla="*/ 2742919 w 2947988"/>
                <a:gd name="connsiteY1" fmla="*/ 0 h 747744"/>
                <a:gd name="connsiteX2" fmla="*/ 2802824 w 2947988"/>
                <a:gd name="connsiteY2" fmla="*/ 101540 h 747744"/>
                <a:gd name="connsiteX3" fmla="*/ 2892555 w 2947988"/>
                <a:gd name="connsiteY3" fmla="*/ 338525 h 747744"/>
                <a:gd name="connsiteX4" fmla="*/ 2929732 w 2947988"/>
                <a:gd name="connsiteY4" fmla="*/ 506540 h 747744"/>
                <a:gd name="connsiteX5" fmla="*/ 2929948 w 2947988"/>
                <a:gd name="connsiteY5" fmla="*/ 506540 h 747744"/>
                <a:gd name="connsiteX6" fmla="*/ 2947988 w 2947988"/>
                <a:gd name="connsiteY6" fmla="*/ 738284 h 747744"/>
                <a:gd name="connsiteX7" fmla="*/ 2947354 w 2947988"/>
                <a:gd name="connsiteY7" fmla="*/ 747744 h 747744"/>
                <a:gd name="connsiteX8" fmla="*/ 634 w 2947988"/>
                <a:gd name="connsiteY8" fmla="*/ 747744 h 747744"/>
                <a:gd name="connsiteX9" fmla="*/ 0 w 2947988"/>
                <a:gd name="connsiteY9" fmla="*/ 738284 h 747744"/>
                <a:gd name="connsiteX10" fmla="*/ 18040 w 2947988"/>
                <a:gd name="connsiteY10" fmla="*/ 506540 h 747744"/>
                <a:gd name="connsiteX11" fmla="*/ 18257 w 2947988"/>
                <a:gd name="connsiteY11" fmla="*/ 506540 h 747744"/>
                <a:gd name="connsiteX12" fmla="*/ 55434 w 2947988"/>
                <a:gd name="connsiteY12" fmla="*/ 338525 h 747744"/>
                <a:gd name="connsiteX13" fmla="*/ 145166 w 2947988"/>
                <a:gd name="connsiteY13" fmla="*/ 101540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7988" h="747744">
                  <a:moveTo>
                    <a:pt x="205070" y="0"/>
                  </a:moveTo>
                  <a:lnTo>
                    <a:pt x="2742919" y="0"/>
                  </a:lnTo>
                  <a:lnTo>
                    <a:pt x="2802824" y="101540"/>
                  </a:lnTo>
                  <a:cubicBezTo>
                    <a:pt x="2839191" y="177191"/>
                    <a:pt x="2869303" y="256388"/>
                    <a:pt x="2892555" y="338525"/>
                  </a:cubicBezTo>
                  <a:lnTo>
                    <a:pt x="2929732" y="506540"/>
                  </a:lnTo>
                  <a:lnTo>
                    <a:pt x="2929948" y="506540"/>
                  </a:lnTo>
                  <a:cubicBezTo>
                    <a:pt x="2941428" y="581877"/>
                    <a:pt x="2947988" y="659671"/>
                    <a:pt x="2947988" y="738284"/>
                  </a:cubicBezTo>
                  <a:lnTo>
                    <a:pt x="2947354" y="747744"/>
                  </a:lnTo>
                  <a:lnTo>
                    <a:pt x="634" y="747744"/>
                  </a:lnTo>
                  <a:lnTo>
                    <a:pt x="0" y="738284"/>
                  </a:lnTo>
                  <a:cubicBezTo>
                    <a:pt x="0" y="659671"/>
                    <a:pt x="6560" y="581877"/>
                    <a:pt x="18040" y="506540"/>
                  </a:cubicBezTo>
                  <a:lnTo>
                    <a:pt x="18257" y="506540"/>
                  </a:lnTo>
                  <a:lnTo>
                    <a:pt x="55434" y="338525"/>
                  </a:lnTo>
                  <a:cubicBezTo>
                    <a:pt x="78686" y="256388"/>
                    <a:pt x="108799" y="177191"/>
                    <a:pt x="145166" y="1015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922723-267E-E99D-9216-291700C78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308" y="4359244"/>
              <a:ext cx="1437414" cy="747744"/>
            </a:xfrm>
            <a:custGeom>
              <a:avLst/>
              <a:gdLst>
                <a:gd name="connsiteX0" fmla="*/ 0 w 1437414"/>
                <a:gd name="connsiteY0" fmla="*/ 0 h 747744"/>
                <a:gd name="connsiteX1" fmla="*/ 1437414 w 1437414"/>
                <a:gd name="connsiteY1" fmla="*/ 0 h 747744"/>
                <a:gd name="connsiteX2" fmla="*/ 1435076 w 1437414"/>
                <a:gd name="connsiteY2" fmla="*/ 4442 h 747744"/>
                <a:gd name="connsiteX3" fmla="*/ 1384741 w 1437414"/>
                <a:gd name="connsiteY3" fmla="*/ 127031 h 747744"/>
                <a:gd name="connsiteX4" fmla="*/ 1383870 w 1437414"/>
                <a:gd name="connsiteY4" fmla="*/ 127031 h 747744"/>
                <a:gd name="connsiteX5" fmla="*/ 1319116 w 1437414"/>
                <a:gd name="connsiteY5" fmla="*/ 430837 h 747744"/>
                <a:gd name="connsiteX6" fmla="*/ 1319116 w 1437414"/>
                <a:gd name="connsiteY6" fmla="*/ 665037 h 747744"/>
                <a:gd name="connsiteX7" fmla="*/ 1236330 w 1437414"/>
                <a:gd name="connsiteY7" fmla="*/ 747744 h 747744"/>
                <a:gd name="connsiteX8" fmla="*/ 201086 w 1437414"/>
                <a:gd name="connsiteY8" fmla="*/ 747744 h 747744"/>
                <a:gd name="connsiteX9" fmla="*/ 118299 w 1437414"/>
                <a:gd name="connsiteY9" fmla="*/ 665037 h 747744"/>
                <a:gd name="connsiteX10" fmla="*/ 118299 w 1437414"/>
                <a:gd name="connsiteY10" fmla="*/ 438207 h 747744"/>
                <a:gd name="connsiteX11" fmla="*/ 118299 w 1437414"/>
                <a:gd name="connsiteY11" fmla="*/ 430837 h 747744"/>
                <a:gd name="connsiteX12" fmla="*/ 53545 w 1437414"/>
                <a:gd name="connsiteY12" fmla="*/ 127031 h 747744"/>
                <a:gd name="connsiteX13" fmla="*/ 52673 w 1437414"/>
                <a:gd name="connsiteY13" fmla="*/ 127031 h 747744"/>
                <a:gd name="connsiteX14" fmla="*/ 2339 w 1437414"/>
                <a:gd name="connsiteY14" fmla="*/ 4442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7414" h="747744">
                  <a:moveTo>
                    <a:pt x="0" y="0"/>
                  </a:moveTo>
                  <a:lnTo>
                    <a:pt x="1437414" y="0"/>
                  </a:lnTo>
                  <a:lnTo>
                    <a:pt x="1435076" y="4442"/>
                  </a:lnTo>
                  <a:cubicBezTo>
                    <a:pt x="1415058" y="47548"/>
                    <a:pt x="1398489" y="88600"/>
                    <a:pt x="1384741" y="127031"/>
                  </a:cubicBezTo>
                  <a:lnTo>
                    <a:pt x="1383870" y="127031"/>
                  </a:lnTo>
                  <a:cubicBezTo>
                    <a:pt x="1328952" y="280981"/>
                    <a:pt x="1320756" y="393168"/>
                    <a:pt x="1319116" y="430837"/>
                  </a:cubicBezTo>
                  <a:lnTo>
                    <a:pt x="1319116" y="665037"/>
                  </a:lnTo>
                  <a:cubicBezTo>
                    <a:pt x="1319116" y="710076"/>
                    <a:pt x="1282231" y="747744"/>
                    <a:pt x="1236330" y="747744"/>
                  </a:cubicBezTo>
                  <a:lnTo>
                    <a:pt x="201086" y="747744"/>
                  </a:lnTo>
                  <a:cubicBezTo>
                    <a:pt x="155184" y="747744"/>
                    <a:pt x="118299" y="710076"/>
                    <a:pt x="118299" y="665037"/>
                  </a:cubicBezTo>
                  <a:lnTo>
                    <a:pt x="118299" y="438207"/>
                  </a:lnTo>
                  <a:lnTo>
                    <a:pt x="118299" y="430837"/>
                  </a:lnTo>
                  <a:cubicBezTo>
                    <a:pt x="116660" y="393987"/>
                    <a:pt x="108463" y="280981"/>
                    <a:pt x="53545" y="127031"/>
                  </a:cubicBezTo>
                  <a:lnTo>
                    <a:pt x="52673" y="127031"/>
                  </a:lnTo>
                  <a:cubicBezTo>
                    <a:pt x="38926" y="88600"/>
                    <a:pt x="22357" y="47548"/>
                    <a:pt x="2339" y="4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BFBF96A-52A9-75A9-D79E-622E9604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463" y="3611499"/>
              <a:ext cx="2514743" cy="747744"/>
            </a:xfrm>
            <a:custGeom>
              <a:avLst/>
              <a:gdLst>
                <a:gd name="connsiteX0" fmla="*/ 0 w 2514743"/>
                <a:gd name="connsiteY0" fmla="*/ 0 h 747744"/>
                <a:gd name="connsiteX1" fmla="*/ 2514743 w 2514743"/>
                <a:gd name="connsiteY1" fmla="*/ 0 h 747744"/>
                <a:gd name="connsiteX2" fmla="*/ 2446707 w 2514743"/>
                <a:gd name="connsiteY2" fmla="*/ 112827 h 747744"/>
                <a:gd name="connsiteX3" fmla="*/ 2330425 w 2514743"/>
                <a:gd name="connsiteY3" fmla="*/ 252476 h 747744"/>
                <a:gd name="connsiteX4" fmla="*/ 2331315 w 2514743"/>
                <a:gd name="connsiteY4" fmla="*/ 252476 h 747744"/>
                <a:gd name="connsiteX5" fmla="*/ 2319004 w 2514743"/>
                <a:gd name="connsiteY5" fmla="*/ 265629 h 747744"/>
                <a:gd name="connsiteX6" fmla="*/ 2312438 w 2514743"/>
                <a:gd name="connsiteY6" fmla="*/ 272206 h 747744"/>
                <a:gd name="connsiteX7" fmla="*/ 2273042 w 2514743"/>
                <a:gd name="connsiteY7" fmla="*/ 313309 h 747744"/>
                <a:gd name="connsiteX8" fmla="*/ 2264014 w 2514743"/>
                <a:gd name="connsiteY8" fmla="*/ 323173 h 747744"/>
                <a:gd name="connsiteX9" fmla="*/ 2264014 w 2514743"/>
                <a:gd name="connsiteY9" fmla="*/ 323995 h 747744"/>
                <a:gd name="connsiteX10" fmla="*/ 2044773 w 2514743"/>
                <a:gd name="connsiteY10" fmla="*/ 617266 h 747744"/>
                <a:gd name="connsiteX11" fmla="*/ 1976079 w 2514743"/>
                <a:gd name="connsiteY11" fmla="*/ 747744 h 747744"/>
                <a:gd name="connsiteX12" fmla="*/ 538664 w 2514743"/>
                <a:gd name="connsiteY12" fmla="*/ 747744 h 747744"/>
                <a:gd name="connsiteX13" fmla="*/ 469970 w 2514743"/>
                <a:gd name="connsiteY13" fmla="*/ 617266 h 747744"/>
                <a:gd name="connsiteX14" fmla="*/ 250728 w 2514743"/>
                <a:gd name="connsiteY14" fmla="*/ 323995 h 747744"/>
                <a:gd name="connsiteX15" fmla="*/ 234313 w 2514743"/>
                <a:gd name="connsiteY15" fmla="*/ 305088 h 747744"/>
                <a:gd name="connsiteX16" fmla="*/ 203125 w 2514743"/>
                <a:gd name="connsiteY16" fmla="*/ 273850 h 747744"/>
                <a:gd name="connsiteX17" fmla="*/ 195738 w 2514743"/>
                <a:gd name="connsiteY17" fmla="*/ 265629 h 747744"/>
                <a:gd name="connsiteX18" fmla="*/ 183427 w 2514743"/>
                <a:gd name="connsiteY18" fmla="*/ 252476 h 747744"/>
                <a:gd name="connsiteX19" fmla="*/ 184317 w 2514743"/>
                <a:gd name="connsiteY19" fmla="*/ 252476 h 747744"/>
                <a:gd name="connsiteX20" fmla="*/ 68036 w 2514743"/>
                <a:gd name="connsiteY20" fmla="*/ 112827 h 74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43" h="747744">
                  <a:moveTo>
                    <a:pt x="0" y="0"/>
                  </a:moveTo>
                  <a:lnTo>
                    <a:pt x="2514743" y="0"/>
                  </a:lnTo>
                  <a:lnTo>
                    <a:pt x="2446707" y="112827"/>
                  </a:lnTo>
                  <a:lnTo>
                    <a:pt x="2330425" y="252476"/>
                  </a:lnTo>
                  <a:lnTo>
                    <a:pt x="2331315" y="252476"/>
                  </a:lnTo>
                  <a:cubicBezTo>
                    <a:pt x="2327211" y="256586"/>
                    <a:pt x="2323108" y="260697"/>
                    <a:pt x="2319004" y="265629"/>
                  </a:cubicBezTo>
                  <a:lnTo>
                    <a:pt x="2312438" y="272206"/>
                  </a:lnTo>
                  <a:cubicBezTo>
                    <a:pt x="2299306" y="286181"/>
                    <a:pt x="2286174" y="299334"/>
                    <a:pt x="2273042" y="313309"/>
                  </a:cubicBezTo>
                  <a:lnTo>
                    <a:pt x="2264014" y="323173"/>
                  </a:lnTo>
                  <a:lnTo>
                    <a:pt x="2264014" y="323995"/>
                  </a:lnTo>
                  <a:cubicBezTo>
                    <a:pt x="2171270" y="424698"/>
                    <a:pt x="2099866" y="523962"/>
                    <a:pt x="2044773" y="617266"/>
                  </a:cubicBezTo>
                  <a:lnTo>
                    <a:pt x="1976079" y="747744"/>
                  </a:lnTo>
                  <a:lnTo>
                    <a:pt x="538664" y="747744"/>
                  </a:lnTo>
                  <a:lnTo>
                    <a:pt x="469970" y="617266"/>
                  </a:lnTo>
                  <a:cubicBezTo>
                    <a:pt x="414878" y="523962"/>
                    <a:pt x="343473" y="424698"/>
                    <a:pt x="250728" y="323995"/>
                  </a:cubicBezTo>
                  <a:lnTo>
                    <a:pt x="234313" y="305088"/>
                  </a:lnTo>
                  <a:cubicBezTo>
                    <a:pt x="224464" y="295223"/>
                    <a:pt x="213795" y="284536"/>
                    <a:pt x="203125" y="273850"/>
                  </a:cubicBezTo>
                  <a:lnTo>
                    <a:pt x="195738" y="265629"/>
                  </a:lnTo>
                  <a:cubicBezTo>
                    <a:pt x="191635" y="260697"/>
                    <a:pt x="187531" y="256586"/>
                    <a:pt x="183427" y="252476"/>
                  </a:cubicBezTo>
                  <a:lnTo>
                    <a:pt x="184317" y="252476"/>
                  </a:lnTo>
                  <a:lnTo>
                    <a:pt x="68036" y="1128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846B95E-6A5C-6A8F-DD8B-114652C7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054" y="5162550"/>
              <a:ext cx="1177925" cy="255588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95E548E-24FB-2D75-A1D3-2E46EA14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054" y="5162550"/>
              <a:ext cx="374650" cy="255588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7CF26EE-0C1C-8760-7DCD-20BA72D4B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054" y="5441950"/>
              <a:ext cx="1177925" cy="257175"/>
            </a:xfrm>
            <a:custGeom>
              <a:avLst/>
              <a:gdLst>
                <a:gd name="T0" fmla="*/ 41 w 1437"/>
                <a:gd name="T1" fmla="*/ 313 h 313"/>
                <a:gd name="T2" fmla="*/ 0 w 1437"/>
                <a:gd name="T3" fmla="*/ 272 h 313"/>
                <a:gd name="T4" fmla="*/ 0 w 1437"/>
                <a:gd name="T5" fmla="*/ 41 h 313"/>
                <a:gd name="T6" fmla="*/ 41 w 1437"/>
                <a:gd name="T7" fmla="*/ 0 h 313"/>
                <a:gd name="T8" fmla="*/ 1396 w 1437"/>
                <a:gd name="T9" fmla="*/ 0 h 313"/>
                <a:gd name="T10" fmla="*/ 1437 w 1437"/>
                <a:gd name="T11" fmla="*/ 41 h 313"/>
                <a:gd name="T12" fmla="*/ 1437 w 1437"/>
                <a:gd name="T13" fmla="*/ 272 h 313"/>
                <a:gd name="T14" fmla="*/ 1396 w 1437"/>
                <a:gd name="T15" fmla="*/ 313 h 313"/>
                <a:gd name="T16" fmla="*/ 41 w 1437"/>
                <a:gd name="T1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7" h="313">
                  <a:moveTo>
                    <a:pt x="41" y="313"/>
                  </a:moveTo>
                  <a:cubicBezTo>
                    <a:pt x="18" y="313"/>
                    <a:pt x="0" y="295"/>
                    <a:pt x="0" y="272"/>
                  </a:cubicBezTo>
                  <a:lnTo>
                    <a:pt x="0" y="41"/>
                  </a:lnTo>
                  <a:cubicBezTo>
                    <a:pt x="0" y="18"/>
                    <a:pt x="18" y="0"/>
                    <a:pt x="41" y="0"/>
                  </a:cubicBezTo>
                  <a:lnTo>
                    <a:pt x="1396" y="0"/>
                  </a:lnTo>
                  <a:cubicBezTo>
                    <a:pt x="1419" y="0"/>
                    <a:pt x="1437" y="18"/>
                    <a:pt x="1437" y="41"/>
                  </a:cubicBezTo>
                  <a:lnTo>
                    <a:pt x="1437" y="272"/>
                  </a:lnTo>
                  <a:cubicBezTo>
                    <a:pt x="1437" y="295"/>
                    <a:pt x="1419" y="313"/>
                    <a:pt x="1396" y="313"/>
                  </a:cubicBezTo>
                  <a:lnTo>
                    <a:pt x="41" y="31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D57C44B-854E-33C3-CE07-83C9DE290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054" y="5441950"/>
              <a:ext cx="374650" cy="257175"/>
            </a:xfrm>
            <a:custGeom>
              <a:avLst/>
              <a:gdLst>
                <a:gd name="T0" fmla="*/ 416 w 457"/>
                <a:gd name="T1" fmla="*/ 272 h 313"/>
                <a:gd name="T2" fmla="*/ 416 w 457"/>
                <a:gd name="T3" fmla="*/ 41 h 313"/>
                <a:gd name="T4" fmla="*/ 457 w 457"/>
                <a:gd name="T5" fmla="*/ 0 h 313"/>
                <a:gd name="T6" fmla="*/ 41 w 457"/>
                <a:gd name="T7" fmla="*/ 0 h 313"/>
                <a:gd name="T8" fmla="*/ 0 w 457"/>
                <a:gd name="T9" fmla="*/ 41 h 313"/>
                <a:gd name="T10" fmla="*/ 0 w 457"/>
                <a:gd name="T11" fmla="*/ 272 h 313"/>
                <a:gd name="T12" fmla="*/ 41 w 457"/>
                <a:gd name="T13" fmla="*/ 313 h 313"/>
                <a:gd name="T14" fmla="*/ 457 w 457"/>
                <a:gd name="T15" fmla="*/ 313 h 313"/>
                <a:gd name="T16" fmla="*/ 416 w 457"/>
                <a:gd name="T17" fmla="*/ 27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7" h="313">
                  <a:moveTo>
                    <a:pt x="416" y="272"/>
                  </a:moveTo>
                  <a:lnTo>
                    <a:pt x="416" y="41"/>
                  </a:lnTo>
                  <a:cubicBezTo>
                    <a:pt x="416" y="18"/>
                    <a:pt x="434" y="0"/>
                    <a:pt x="457" y="0"/>
                  </a:cubicBezTo>
                  <a:lnTo>
                    <a:pt x="41" y="0"/>
                  </a:lnTo>
                  <a:cubicBezTo>
                    <a:pt x="18" y="0"/>
                    <a:pt x="0" y="18"/>
                    <a:pt x="0" y="41"/>
                  </a:cubicBezTo>
                  <a:lnTo>
                    <a:pt x="0" y="272"/>
                  </a:lnTo>
                  <a:cubicBezTo>
                    <a:pt x="0" y="295"/>
                    <a:pt x="18" y="313"/>
                    <a:pt x="41" y="313"/>
                  </a:cubicBezTo>
                  <a:lnTo>
                    <a:pt x="457" y="313"/>
                  </a:lnTo>
                  <a:cubicBezTo>
                    <a:pt x="434" y="313"/>
                    <a:pt x="416" y="295"/>
                    <a:pt x="416" y="272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681494-7AD4-BE7B-0DDB-F62BB0250F3E}"/>
                </a:ext>
              </a:extLst>
            </p:cNvPr>
            <p:cNvGrpSpPr/>
            <p:nvPr/>
          </p:nvGrpSpPr>
          <p:grpSpPr>
            <a:xfrm>
              <a:off x="5749504" y="5722938"/>
              <a:ext cx="835025" cy="230188"/>
              <a:chOff x="5668169" y="5722938"/>
              <a:chExt cx="835025" cy="230188"/>
            </a:xfrm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6F2E049F-4591-E0B6-467F-63430549C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169" y="5722938"/>
                <a:ext cx="835025" cy="230188"/>
              </a:xfrm>
              <a:custGeom>
                <a:avLst/>
                <a:gdLst>
                  <a:gd name="T0" fmla="*/ 509 w 1017"/>
                  <a:gd name="T1" fmla="*/ 281 h 281"/>
                  <a:gd name="T2" fmla="*/ 0 w 1017"/>
                  <a:gd name="T3" fmla="*/ 0 h 281"/>
                  <a:gd name="T4" fmla="*/ 1017 w 1017"/>
                  <a:gd name="T5" fmla="*/ 0 h 281"/>
                  <a:gd name="T6" fmla="*/ 509 w 1017"/>
                  <a:gd name="T7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7" h="281">
                    <a:moveTo>
                      <a:pt x="509" y="281"/>
                    </a:moveTo>
                    <a:cubicBezTo>
                      <a:pt x="243" y="281"/>
                      <a:pt x="24" y="157"/>
                      <a:pt x="0" y="0"/>
                    </a:cubicBezTo>
                    <a:lnTo>
                      <a:pt x="1017" y="0"/>
                    </a:lnTo>
                    <a:cubicBezTo>
                      <a:pt x="993" y="157"/>
                      <a:pt x="774" y="281"/>
                      <a:pt x="509" y="28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B0492503-9B45-0F4B-1184-FE8EAF49F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169" y="5722938"/>
                <a:ext cx="587375" cy="230188"/>
              </a:xfrm>
              <a:custGeom>
                <a:avLst/>
                <a:gdLst>
                  <a:gd name="T0" fmla="*/ 416 w 716"/>
                  <a:gd name="T1" fmla="*/ 0 h 281"/>
                  <a:gd name="T2" fmla="*/ 0 w 716"/>
                  <a:gd name="T3" fmla="*/ 0 h 281"/>
                  <a:gd name="T4" fmla="*/ 509 w 716"/>
                  <a:gd name="T5" fmla="*/ 281 h 281"/>
                  <a:gd name="T6" fmla="*/ 716 w 716"/>
                  <a:gd name="T7" fmla="*/ 254 h 281"/>
                  <a:gd name="T8" fmla="*/ 416 w 716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6" h="281">
                    <a:moveTo>
                      <a:pt x="416" y="0"/>
                    </a:moveTo>
                    <a:lnTo>
                      <a:pt x="0" y="0"/>
                    </a:lnTo>
                    <a:cubicBezTo>
                      <a:pt x="24" y="157"/>
                      <a:pt x="243" y="281"/>
                      <a:pt x="509" y="281"/>
                    </a:cubicBezTo>
                    <a:cubicBezTo>
                      <a:pt x="582" y="281"/>
                      <a:pt x="653" y="272"/>
                      <a:pt x="716" y="254"/>
                    </a:cubicBezTo>
                    <a:cubicBezTo>
                      <a:pt x="552" y="210"/>
                      <a:pt x="433" y="113"/>
                      <a:pt x="416" y="0"/>
                    </a:cubicBezTo>
                    <a:close/>
                  </a:path>
                </a:pathLst>
              </a:cu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BF80BC-EA4A-916E-DCA0-392B21EE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1292" y="1379538"/>
              <a:ext cx="2537849" cy="736472"/>
            </a:xfrm>
            <a:custGeom>
              <a:avLst/>
              <a:gdLst>
                <a:gd name="connsiteX0" fmla="*/ 1268514 w 2537849"/>
                <a:gd name="connsiteY0" fmla="*/ 0 h 736472"/>
                <a:gd name="connsiteX1" fmla="*/ 2471456 w 2537849"/>
                <a:gd name="connsiteY1" fmla="*/ 622300 h 736472"/>
                <a:gd name="connsiteX2" fmla="*/ 2470492 w 2537849"/>
                <a:gd name="connsiteY2" fmla="*/ 622300 h 736472"/>
                <a:gd name="connsiteX3" fmla="*/ 2537849 w 2537849"/>
                <a:gd name="connsiteY3" fmla="*/ 736472 h 736472"/>
                <a:gd name="connsiteX4" fmla="*/ 0 w 2537849"/>
                <a:gd name="connsiteY4" fmla="*/ 736472 h 736472"/>
                <a:gd name="connsiteX5" fmla="*/ 67357 w 2537849"/>
                <a:gd name="connsiteY5" fmla="*/ 622300 h 736472"/>
                <a:gd name="connsiteX6" fmla="*/ 66393 w 2537849"/>
                <a:gd name="connsiteY6" fmla="*/ 622300 h 736472"/>
                <a:gd name="connsiteX7" fmla="*/ 1268514 w 2537849"/>
                <a:gd name="connsiteY7" fmla="*/ 0 h 73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7849" h="736472">
                  <a:moveTo>
                    <a:pt x="1268514" y="0"/>
                  </a:moveTo>
                  <a:cubicBezTo>
                    <a:pt x="1764133" y="0"/>
                    <a:pt x="2203953" y="246293"/>
                    <a:pt x="2471456" y="622300"/>
                  </a:cubicBezTo>
                  <a:lnTo>
                    <a:pt x="2470492" y="622300"/>
                  </a:lnTo>
                  <a:lnTo>
                    <a:pt x="2537849" y="736472"/>
                  </a:lnTo>
                  <a:lnTo>
                    <a:pt x="0" y="736472"/>
                  </a:lnTo>
                  <a:lnTo>
                    <a:pt x="67357" y="622300"/>
                  </a:lnTo>
                  <a:lnTo>
                    <a:pt x="66393" y="622300"/>
                  </a:lnTo>
                  <a:cubicBezTo>
                    <a:pt x="333896" y="246293"/>
                    <a:pt x="773716" y="0"/>
                    <a:pt x="1268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" panose="02040802050405020203" pitchFamily="18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BF2DA9-85BD-A522-905E-8771D1F46014}"/>
                </a:ext>
              </a:extLst>
            </p:cNvPr>
            <p:cNvSpPr txBox="1"/>
            <p:nvPr/>
          </p:nvSpPr>
          <p:spPr>
            <a:xfrm>
              <a:off x="5810977" y="1455386"/>
              <a:ext cx="72007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5C562-F312-76CF-D7A8-863346E1D266}"/>
                </a:ext>
              </a:extLst>
            </p:cNvPr>
            <p:cNvSpPr txBox="1"/>
            <p:nvPr/>
          </p:nvSpPr>
          <p:spPr>
            <a:xfrm>
              <a:off x="5806982" y="2195268"/>
              <a:ext cx="72007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96F6AA-C817-7339-822E-C46774085758}"/>
                </a:ext>
              </a:extLst>
            </p:cNvPr>
            <p:cNvSpPr txBox="1"/>
            <p:nvPr/>
          </p:nvSpPr>
          <p:spPr>
            <a:xfrm>
              <a:off x="5806982" y="2935150"/>
              <a:ext cx="72007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7A1C1E-A196-59A5-6D19-18B547AFC445}"/>
                </a:ext>
              </a:extLst>
            </p:cNvPr>
            <p:cNvSpPr txBox="1"/>
            <p:nvPr/>
          </p:nvSpPr>
          <p:spPr>
            <a:xfrm>
              <a:off x="5806982" y="3675032"/>
              <a:ext cx="72007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B4BA1F-F8FA-7264-FCCE-C06A59676C47}"/>
                </a:ext>
              </a:extLst>
            </p:cNvPr>
            <p:cNvSpPr txBox="1"/>
            <p:nvPr/>
          </p:nvSpPr>
          <p:spPr>
            <a:xfrm>
              <a:off x="5806982" y="4414912"/>
              <a:ext cx="720070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 Pro" panose="02040802050405020203" pitchFamily="18" charset="0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22" name="Google Shape;991;p42">
              <a:extLst>
                <a:ext uri="{FF2B5EF4-FFF2-40B4-BE49-F238E27FC236}">
                  <a16:creationId xmlns:a16="http://schemas.microsoft.com/office/drawing/2014/main" id="{984D445D-318E-9FEB-86FE-BA0437ED339E}"/>
                </a:ext>
              </a:extLst>
            </p:cNvPr>
            <p:cNvSpPr/>
            <p:nvPr/>
          </p:nvSpPr>
          <p:spPr>
            <a:xfrm>
              <a:off x="684350" y="1286217"/>
              <a:ext cx="340646" cy="340688"/>
            </a:xfrm>
            <a:custGeom>
              <a:avLst/>
              <a:gdLst/>
              <a:ahLst/>
              <a:cxnLst/>
              <a:rect l="l" t="t" r="r" b="b"/>
              <a:pathLst>
                <a:path w="8076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8076" y="8076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B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 Pro" panose="02040802050405020203" pitchFamily="18" charset="0"/>
                  <a:ea typeface="Fira Sans"/>
                  <a:cs typeface="Fira Sans"/>
                  <a:sym typeface="Fira Sans"/>
                </a:rPr>
                <a:t>1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802050405020203" pitchFamily="18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" name="Google Shape;992;p42">
              <a:extLst>
                <a:ext uri="{FF2B5EF4-FFF2-40B4-BE49-F238E27FC236}">
                  <a16:creationId xmlns:a16="http://schemas.microsoft.com/office/drawing/2014/main" id="{8650674D-2C5A-A746-FBED-3E489DB4E9AF}"/>
                </a:ext>
              </a:extLst>
            </p:cNvPr>
            <p:cNvSpPr/>
            <p:nvPr/>
          </p:nvSpPr>
          <p:spPr>
            <a:xfrm>
              <a:off x="684350" y="1626865"/>
              <a:ext cx="2786500" cy="42"/>
            </a:xfrm>
            <a:custGeom>
              <a:avLst/>
              <a:gdLst/>
              <a:ahLst/>
              <a:cxnLst/>
              <a:rect l="l" t="t" r="r" b="b"/>
              <a:pathLst>
                <a:path w="66062" h="1" fill="none" extrusionOk="0">
                  <a:moveTo>
                    <a:pt x="0" y="0"/>
                  </a:moveTo>
                  <a:lnTo>
                    <a:pt x="66062" y="0"/>
                  </a:lnTo>
                </a:path>
              </a:pathLst>
            </a:custGeom>
            <a:noFill/>
            <a:ln w="10300" cap="flat" cmpd="sng">
              <a:solidFill>
                <a:srgbClr val="FFB81C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oogle Shape;993;p42">
              <a:extLst>
                <a:ext uri="{FF2B5EF4-FFF2-40B4-BE49-F238E27FC236}">
                  <a16:creationId xmlns:a16="http://schemas.microsoft.com/office/drawing/2014/main" id="{730045EB-61D7-0439-4B15-01A2414A2ECC}"/>
                </a:ext>
              </a:extLst>
            </p:cNvPr>
            <p:cNvSpPr/>
            <p:nvPr/>
          </p:nvSpPr>
          <p:spPr>
            <a:xfrm>
              <a:off x="3470810" y="1574773"/>
              <a:ext cx="102920" cy="104227"/>
            </a:xfrm>
            <a:custGeom>
              <a:avLst/>
              <a:gdLst/>
              <a:ahLst/>
              <a:cxnLst/>
              <a:rect l="l" t="t" r="r" b="b"/>
              <a:pathLst>
                <a:path w="2440" h="2471" fill="none" extrusionOk="0">
                  <a:moveTo>
                    <a:pt x="2439" y="1235"/>
                  </a:moveTo>
                  <a:cubicBezTo>
                    <a:pt x="2439" y="570"/>
                    <a:pt x="1901" y="0"/>
                    <a:pt x="1204" y="0"/>
                  </a:cubicBezTo>
                  <a:cubicBezTo>
                    <a:pt x="539" y="0"/>
                    <a:pt x="1" y="570"/>
                    <a:pt x="1" y="1235"/>
                  </a:cubicBezTo>
                  <a:cubicBezTo>
                    <a:pt x="1" y="1900"/>
                    <a:pt x="539" y="2470"/>
                    <a:pt x="1204" y="2470"/>
                  </a:cubicBezTo>
                  <a:cubicBezTo>
                    <a:pt x="1901" y="2470"/>
                    <a:pt x="2439" y="1900"/>
                    <a:pt x="2439" y="1235"/>
                  </a:cubicBezTo>
                  <a:close/>
                </a:path>
              </a:pathLst>
            </a:custGeom>
            <a:solidFill>
              <a:schemeClr val="accent1"/>
            </a:solidFill>
            <a:ln w="10300" cap="flat" cmpd="sng">
              <a:solidFill>
                <a:srgbClr val="FFB81C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oogle Shape;1025;p42">
              <a:extLst>
                <a:ext uri="{FF2B5EF4-FFF2-40B4-BE49-F238E27FC236}">
                  <a16:creationId xmlns:a16="http://schemas.microsoft.com/office/drawing/2014/main" id="{FAF3CEAF-1EF1-7B68-91E9-98A4BEDF1C06}"/>
                </a:ext>
              </a:extLst>
            </p:cNvPr>
            <p:cNvSpPr txBox="1"/>
            <p:nvPr/>
          </p:nvSpPr>
          <p:spPr>
            <a:xfrm>
              <a:off x="1027610" y="1286201"/>
              <a:ext cx="2438020" cy="353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برگزاری کلاس های آموزشی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6" name="Google Shape;1026;p42">
              <a:extLst>
                <a:ext uri="{FF2B5EF4-FFF2-40B4-BE49-F238E27FC236}">
                  <a16:creationId xmlns:a16="http://schemas.microsoft.com/office/drawing/2014/main" id="{CCC6609E-1C21-338B-5272-419869C65AF4}"/>
                </a:ext>
              </a:extLst>
            </p:cNvPr>
            <p:cNvSpPr txBox="1"/>
            <p:nvPr/>
          </p:nvSpPr>
          <p:spPr>
            <a:xfrm>
              <a:off x="771727" y="1993539"/>
              <a:ext cx="2837921" cy="48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IQ" sz="1600" dirty="0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برگزاری کلاس های مجازی در قالب های طرح نوبهار جذاب،کمپ اینترنت اشیا شامل: رباتیک،الکترونیک،پردازش موازی،برنامه نویسی سی و...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 panose="02040302050405020303" pitchFamily="18" charset="0"/>
                <a:cs typeface="B Nazanin" panose="00000400000000000000" pitchFamily="2" charset="-78"/>
              </a:endParaRPr>
            </a:p>
          </p:txBody>
        </p:sp>
        <p:sp>
          <p:nvSpPr>
            <p:cNvPr id="28" name="Google Shape;991;p42">
              <a:extLst>
                <a:ext uri="{FF2B5EF4-FFF2-40B4-BE49-F238E27FC236}">
                  <a16:creationId xmlns:a16="http://schemas.microsoft.com/office/drawing/2014/main" id="{BDC46F26-E25A-E74C-860B-125496D33D65}"/>
                </a:ext>
              </a:extLst>
            </p:cNvPr>
            <p:cNvSpPr/>
            <p:nvPr/>
          </p:nvSpPr>
          <p:spPr>
            <a:xfrm>
              <a:off x="684350" y="2912174"/>
              <a:ext cx="340646" cy="340688"/>
            </a:xfrm>
            <a:custGeom>
              <a:avLst/>
              <a:gdLst/>
              <a:ahLst/>
              <a:cxnLst/>
              <a:rect l="l" t="t" r="r" b="b"/>
              <a:pathLst>
                <a:path w="8076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8076" y="8076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 Pro" panose="02040802050405020203" pitchFamily="18" charset="0"/>
                  <a:ea typeface="Fira Sans"/>
                  <a:cs typeface="Fira Sans"/>
                  <a:sym typeface="Fira Sans"/>
                </a:rPr>
                <a:t>3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802050405020203" pitchFamily="18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" name="Google Shape;992;p42">
              <a:extLst>
                <a:ext uri="{FF2B5EF4-FFF2-40B4-BE49-F238E27FC236}">
                  <a16:creationId xmlns:a16="http://schemas.microsoft.com/office/drawing/2014/main" id="{E87E958F-F7C5-4853-861A-60BD0CA60BB2}"/>
                </a:ext>
              </a:extLst>
            </p:cNvPr>
            <p:cNvSpPr/>
            <p:nvPr/>
          </p:nvSpPr>
          <p:spPr>
            <a:xfrm>
              <a:off x="684350" y="3252822"/>
              <a:ext cx="2786500" cy="42"/>
            </a:xfrm>
            <a:custGeom>
              <a:avLst/>
              <a:gdLst/>
              <a:ahLst/>
              <a:cxnLst/>
              <a:rect l="l" t="t" r="r" b="b"/>
              <a:pathLst>
                <a:path w="66062" h="1" fill="none" extrusionOk="0">
                  <a:moveTo>
                    <a:pt x="0" y="0"/>
                  </a:moveTo>
                  <a:lnTo>
                    <a:pt x="66062" y="0"/>
                  </a:lnTo>
                </a:path>
              </a:pathLst>
            </a:custGeom>
            <a:noFill/>
            <a:ln w="10300" cap="flat" cmpd="sng">
              <a:solidFill>
                <a:schemeClr val="accent2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993;p42">
              <a:extLst>
                <a:ext uri="{FF2B5EF4-FFF2-40B4-BE49-F238E27FC236}">
                  <a16:creationId xmlns:a16="http://schemas.microsoft.com/office/drawing/2014/main" id="{61AE2E74-023A-C02E-0595-DCC64D977670}"/>
                </a:ext>
              </a:extLst>
            </p:cNvPr>
            <p:cNvSpPr/>
            <p:nvPr/>
          </p:nvSpPr>
          <p:spPr>
            <a:xfrm>
              <a:off x="3470810" y="3200730"/>
              <a:ext cx="102920" cy="104227"/>
            </a:xfrm>
            <a:custGeom>
              <a:avLst/>
              <a:gdLst/>
              <a:ahLst/>
              <a:cxnLst/>
              <a:rect l="l" t="t" r="r" b="b"/>
              <a:pathLst>
                <a:path w="2440" h="2471" fill="none" extrusionOk="0">
                  <a:moveTo>
                    <a:pt x="2439" y="1235"/>
                  </a:moveTo>
                  <a:cubicBezTo>
                    <a:pt x="2439" y="570"/>
                    <a:pt x="1901" y="0"/>
                    <a:pt x="1204" y="0"/>
                  </a:cubicBezTo>
                  <a:cubicBezTo>
                    <a:pt x="539" y="0"/>
                    <a:pt x="1" y="570"/>
                    <a:pt x="1" y="1235"/>
                  </a:cubicBezTo>
                  <a:cubicBezTo>
                    <a:pt x="1" y="1900"/>
                    <a:pt x="539" y="2470"/>
                    <a:pt x="1204" y="2470"/>
                  </a:cubicBezTo>
                  <a:cubicBezTo>
                    <a:pt x="1901" y="2470"/>
                    <a:pt x="2439" y="1900"/>
                    <a:pt x="2439" y="1235"/>
                  </a:cubicBezTo>
                  <a:close/>
                </a:path>
              </a:pathLst>
            </a:custGeom>
            <a:solidFill>
              <a:schemeClr val="accent4"/>
            </a:solidFill>
            <a:ln w="10300" cap="flat" cmpd="sng">
              <a:solidFill>
                <a:schemeClr val="accent2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1025;p42">
              <a:extLst>
                <a:ext uri="{FF2B5EF4-FFF2-40B4-BE49-F238E27FC236}">
                  <a16:creationId xmlns:a16="http://schemas.microsoft.com/office/drawing/2014/main" id="{0787AC65-3BE2-31C0-B115-CBA5DD0B9484}"/>
                </a:ext>
              </a:extLst>
            </p:cNvPr>
            <p:cNvSpPr txBox="1"/>
            <p:nvPr/>
          </p:nvSpPr>
          <p:spPr>
            <a:xfrm>
              <a:off x="1027610" y="2912158"/>
              <a:ext cx="2438020" cy="353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انجام پروژه های جذاب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2" name="Google Shape;1026;p42">
              <a:extLst>
                <a:ext uri="{FF2B5EF4-FFF2-40B4-BE49-F238E27FC236}">
                  <a16:creationId xmlns:a16="http://schemas.microsoft.com/office/drawing/2014/main" id="{E4651E31-DF38-972B-5EC3-765111A87D9A}"/>
                </a:ext>
              </a:extLst>
            </p:cNvPr>
            <p:cNvSpPr txBox="1"/>
            <p:nvPr/>
          </p:nvSpPr>
          <p:spPr>
            <a:xfrm>
              <a:off x="883288" y="3471275"/>
              <a:ext cx="2657247" cy="48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آموزش و انجام پروژه ها بصورت کارگاهی و تجربی با کمک پشتیبان ها و منتورهای گروه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 panose="02040302050405020303" pitchFamily="18" charset="0"/>
                <a:cs typeface="B Nazanin" panose="00000400000000000000" pitchFamily="2" charset="-78"/>
              </a:endParaRPr>
            </a:p>
          </p:txBody>
        </p:sp>
        <p:sp>
          <p:nvSpPr>
            <p:cNvPr id="34" name="Google Shape;991;p42">
              <a:extLst>
                <a:ext uri="{FF2B5EF4-FFF2-40B4-BE49-F238E27FC236}">
                  <a16:creationId xmlns:a16="http://schemas.microsoft.com/office/drawing/2014/main" id="{134E22A4-00CB-50CE-1634-DCCE15644939}"/>
                </a:ext>
              </a:extLst>
            </p:cNvPr>
            <p:cNvSpPr/>
            <p:nvPr/>
          </p:nvSpPr>
          <p:spPr>
            <a:xfrm>
              <a:off x="684350" y="4538131"/>
              <a:ext cx="340646" cy="340688"/>
            </a:xfrm>
            <a:custGeom>
              <a:avLst/>
              <a:gdLst/>
              <a:ahLst/>
              <a:cxnLst/>
              <a:rect l="l" t="t" r="r" b="b"/>
              <a:pathLst>
                <a:path w="8076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8076" y="8076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 Pro" panose="02040802050405020203" pitchFamily="18" charset="0"/>
                  <a:ea typeface="Fira Sans"/>
                  <a:cs typeface="Fira Sans"/>
                  <a:sym typeface="Fira Sans"/>
                </a:rPr>
                <a:t>5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802050405020203" pitchFamily="18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" name="Google Shape;992;p42">
              <a:extLst>
                <a:ext uri="{FF2B5EF4-FFF2-40B4-BE49-F238E27FC236}">
                  <a16:creationId xmlns:a16="http://schemas.microsoft.com/office/drawing/2014/main" id="{E4AC68D8-4581-5221-920C-BF8C6DDDAD26}"/>
                </a:ext>
              </a:extLst>
            </p:cNvPr>
            <p:cNvSpPr/>
            <p:nvPr/>
          </p:nvSpPr>
          <p:spPr>
            <a:xfrm>
              <a:off x="684350" y="4878779"/>
              <a:ext cx="2786500" cy="42"/>
            </a:xfrm>
            <a:custGeom>
              <a:avLst/>
              <a:gdLst/>
              <a:ahLst/>
              <a:cxnLst/>
              <a:rect l="l" t="t" r="r" b="b"/>
              <a:pathLst>
                <a:path w="66062" h="1" fill="none" extrusionOk="0">
                  <a:moveTo>
                    <a:pt x="0" y="0"/>
                  </a:moveTo>
                  <a:lnTo>
                    <a:pt x="66062" y="0"/>
                  </a:lnTo>
                </a:path>
              </a:pathLst>
            </a:custGeom>
            <a:noFill/>
            <a:ln w="10300" cap="flat" cmpd="sng">
              <a:solidFill>
                <a:schemeClr val="accent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993;p42">
              <a:extLst>
                <a:ext uri="{FF2B5EF4-FFF2-40B4-BE49-F238E27FC236}">
                  <a16:creationId xmlns:a16="http://schemas.microsoft.com/office/drawing/2014/main" id="{E017E068-9A4B-41B2-56FA-9C750CEFE86D}"/>
                </a:ext>
              </a:extLst>
            </p:cNvPr>
            <p:cNvSpPr/>
            <p:nvPr/>
          </p:nvSpPr>
          <p:spPr>
            <a:xfrm>
              <a:off x="3470810" y="4826687"/>
              <a:ext cx="102920" cy="104227"/>
            </a:xfrm>
            <a:custGeom>
              <a:avLst/>
              <a:gdLst/>
              <a:ahLst/>
              <a:cxnLst/>
              <a:rect l="l" t="t" r="r" b="b"/>
              <a:pathLst>
                <a:path w="2440" h="2471" fill="none" extrusionOk="0">
                  <a:moveTo>
                    <a:pt x="2439" y="1235"/>
                  </a:moveTo>
                  <a:cubicBezTo>
                    <a:pt x="2439" y="570"/>
                    <a:pt x="1901" y="0"/>
                    <a:pt x="1204" y="0"/>
                  </a:cubicBezTo>
                  <a:cubicBezTo>
                    <a:pt x="539" y="0"/>
                    <a:pt x="1" y="570"/>
                    <a:pt x="1" y="1235"/>
                  </a:cubicBezTo>
                  <a:cubicBezTo>
                    <a:pt x="1" y="1900"/>
                    <a:pt x="539" y="2470"/>
                    <a:pt x="1204" y="2470"/>
                  </a:cubicBezTo>
                  <a:cubicBezTo>
                    <a:pt x="1901" y="2470"/>
                    <a:pt x="2439" y="1900"/>
                    <a:pt x="2439" y="1235"/>
                  </a:cubicBezTo>
                  <a:close/>
                </a:path>
              </a:pathLst>
            </a:custGeom>
            <a:noFill/>
            <a:ln w="10300" cap="flat" cmpd="sng">
              <a:solidFill>
                <a:schemeClr val="accent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1025;p42">
              <a:extLst>
                <a:ext uri="{FF2B5EF4-FFF2-40B4-BE49-F238E27FC236}">
                  <a16:creationId xmlns:a16="http://schemas.microsoft.com/office/drawing/2014/main" id="{88EB9F35-49C2-984D-25D1-BCE7ECA75901}"/>
                </a:ext>
              </a:extLst>
            </p:cNvPr>
            <p:cNvSpPr txBox="1"/>
            <p:nvPr/>
          </p:nvSpPr>
          <p:spPr>
            <a:xfrm>
              <a:off x="1027610" y="4538115"/>
              <a:ext cx="2438020" cy="353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IQ" sz="1400" b="1" dirty="0">
                  <a:solidFill>
                    <a:prstClr val="black"/>
                  </a:solidFill>
                  <a:latin typeface="Georgia" panose="02040502050405020303" pitchFamily="18" charset="0"/>
                </a:rPr>
                <a:t>تیم حرفه ای و کاربلد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8" name="Google Shape;1026;p42">
              <a:extLst>
                <a:ext uri="{FF2B5EF4-FFF2-40B4-BE49-F238E27FC236}">
                  <a16:creationId xmlns:a16="http://schemas.microsoft.com/office/drawing/2014/main" id="{08CF041A-69FD-0F03-9EC6-605405520CE5}"/>
                </a:ext>
              </a:extLst>
            </p:cNvPr>
            <p:cNvSpPr txBox="1"/>
            <p:nvPr/>
          </p:nvSpPr>
          <p:spPr>
            <a:xfrm>
              <a:off x="389305" y="5576518"/>
              <a:ext cx="3376589" cy="48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a-IR" sz="1600" dirty="0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امکان ارتباط </a:t>
              </a:r>
              <a:r>
                <a:rPr kumimoji="0" lang="ar-IQ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با دانشجوهای تیم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iot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 </a:t>
              </a:r>
              <a:r>
                <a:rPr kumimoji="0" lang="ar-IQ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 که در دانشگاه های برتر تهران و شریف و همچنین المان، ایتالیا، چین تحصیل میکنند</a:t>
              </a:r>
            </a:p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IQ" sz="1600" dirty="0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در جاسات خاص همیشه از اعضای قدیمی </a:t>
              </a:r>
              <a:r>
                <a:rPr lang="en-US" sz="1600" dirty="0" err="1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iot</a:t>
              </a:r>
              <a:r>
                <a:rPr lang="ar-IQ" sz="1600" dirty="0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 بصورت مهمان حضور دعوت میشود و در زمینه های مختلف درسی،تحصیلی،شغلی،پژوهشی این ارتباط وجود دارد.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 panose="02040302050405020303" pitchFamily="18" charset="0"/>
                <a:cs typeface="B Nazanin" panose="00000400000000000000" pitchFamily="2" charset="-78"/>
              </a:endParaRPr>
            </a:p>
          </p:txBody>
        </p:sp>
        <p:sp>
          <p:nvSpPr>
            <p:cNvPr id="40" name="Google Shape;991;p42">
              <a:extLst>
                <a:ext uri="{FF2B5EF4-FFF2-40B4-BE49-F238E27FC236}">
                  <a16:creationId xmlns:a16="http://schemas.microsoft.com/office/drawing/2014/main" id="{F2E0D5C0-2F19-0E7D-341F-2E28356B7DF1}"/>
                </a:ext>
              </a:extLst>
            </p:cNvPr>
            <p:cNvSpPr/>
            <p:nvPr/>
          </p:nvSpPr>
          <p:spPr>
            <a:xfrm flipH="1">
              <a:off x="11231419" y="1893984"/>
              <a:ext cx="340646" cy="340688"/>
            </a:xfrm>
            <a:custGeom>
              <a:avLst/>
              <a:gdLst/>
              <a:ahLst/>
              <a:cxnLst/>
              <a:rect l="l" t="t" r="r" b="b"/>
              <a:pathLst>
                <a:path w="8076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8076" y="8076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 Pro" panose="02040802050405020203" pitchFamily="18" charset="0"/>
                  <a:ea typeface="Fira Sans"/>
                  <a:cs typeface="Fira Sans"/>
                  <a:sym typeface="Fira Sans"/>
                </a:rPr>
                <a:t>2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802050405020203" pitchFamily="18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" name="Google Shape;992;p42">
              <a:extLst>
                <a:ext uri="{FF2B5EF4-FFF2-40B4-BE49-F238E27FC236}">
                  <a16:creationId xmlns:a16="http://schemas.microsoft.com/office/drawing/2014/main" id="{904B7706-1BBC-8E7F-0DC6-E9D796606E54}"/>
                </a:ext>
              </a:extLst>
            </p:cNvPr>
            <p:cNvSpPr/>
            <p:nvPr/>
          </p:nvSpPr>
          <p:spPr>
            <a:xfrm flipH="1">
              <a:off x="8785565" y="2234632"/>
              <a:ext cx="2786500" cy="42"/>
            </a:xfrm>
            <a:custGeom>
              <a:avLst/>
              <a:gdLst/>
              <a:ahLst/>
              <a:cxnLst/>
              <a:rect l="l" t="t" r="r" b="b"/>
              <a:pathLst>
                <a:path w="66062" h="1" fill="none" extrusionOk="0">
                  <a:moveTo>
                    <a:pt x="0" y="0"/>
                  </a:moveTo>
                  <a:lnTo>
                    <a:pt x="66062" y="0"/>
                  </a:lnTo>
                </a:path>
              </a:pathLst>
            </a:custGeom>
            <a:noFill/>
            <a:ln w="10300" cap="flat" cmpd="sng">
              <a:solidFill>
                <a:schemeClr val="accent4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993;p42">
              <a:extLst>
                <a:ext uri="{FF2B5EF4-FFF2-40B4-BE49-F238E27FC236}">
                  <a16:creationId xmlns:a16="http://schemas.microsoft.com/office/drawing/2014/main" id="{DA3F3121-35AF-EC80-310A-CF110F93C8BC}"/>
                </a:ext>
              </a:extLst>
            </p:cNvPr>
            <p:cNvSpPr/>
            <p:nvPr/>
          </p:nvSpPr>
          <p:spPr>
            <a:xfrm flipH="1">
              <a:off x="8682685" y="2182540"/>
              <a:ext cx="102920" cy="104227"/>
            </a:xfrm>
            <a:custGeom>
              <a:avLst/>
              <a:gdLst/>
              <a:ahLst/>
              <a:cxnLst/>
              <a:rect l="l" t="t" r="r" b="b"/>
              <a:pathLst>
                <a:path w="2440" h="2471" fill="none" extrusionOk="0">
                  <a:moveTo>
                    <a:pt x="2439" y="1235"/>
                  </a:moveTo>
                  <a:cubicBezTo>
                    <a:pt x="2439" y="570"/>
                    <a:pt x="1901" y="0"/>
                    <a:pt x="1204" y="0"/>
                  </a:cubicBezTo>
                  <a:cubicBezTo>
                    <a:pt x="539" y="0"/>
                    <a:pt x="1" y="570"/>
                    <a:pt x="1" y="1235"/>
                  </a:cubicBezTo>
                  <a:cubicBezTo>
                    <a:pt x="1" y="1900"/>
                    <a:pt x="539" y="2470"/>
                    <a:pt x="1204" y="2470"/>
                  </a:cubicBezTo>
                  <a:cubicBezTo>
                    <a:pt x="1901" y="2470"/>
                    <a:pt x="2439" y="1900"/>
                    <a:pt x="2439" y="1235"/>
                  </a:cubicBezTo>
                  <a:close/>
                </a:path>
              </a:pathLst>
            </a:custGeom>
            <a:noFill/>
            <a:ln w="10300" cap="flat" cmpd="sng">
              <a:solidFill>
                <a:schemeClr val="accent4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Google Shape;1025;p42">
              <a:extLst>
                <a:ext uri="{FF2B5EF4-FFF2-40B4-BE49-F238E27FC236}">
                  <a16:creationId xmlns:a16="http://schemas.microsoft.com/office/drawing/2014/main" id="{802A696B-B4D8-5A31-15E2-2CA7EE24407D}"/>
                </a:ext>
              </a:extLst>
            </p:cNvPr>
            <p:cNvSpPr txBox="1"/>
            <p:nvPr/>
          </p:nvSpPr>
          <p:spPr>
            <a:xfrm flipH="1">
              <a:off x="8790785" y="1893968"/>
              <a:ext cx="2438020" cy="353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شنیدن کی بود مانند دیدن!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44" name="Google Shape;1026;p42">
              <a:extLst>
                <a:ext uri="{FF2B5EF4-FFF2-40B4-BE49-F238E27FC236}">
                  <a16:creationId xmlns:a16="http://schemas.microsoft.com/office/drawing/2014/main" id="{F6647617-03B4-6590-1C52-A0D77C604D54}"/>
                </a:ext>
              </a:extLst>
            </p:cNvPr>
            <p:cNvSpPr txBox="1"/>
            <p:nvPr/>
          </p:nvSpPr>
          <p:spPr>
            <a:xfrm flipH="1">
              <a:off x="8389397" y="2503972"/>
              <a:ext cx="3115853" cy="48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 panose="02040302050405020303" pitchFamily="18" charset="0"/>
                  <a:cs typeface="B Nazanin" panose="00000400000000000000" pitchFamily="2" charset="-78"/>
                </a:rPr>
                <a:t>تقویت مهارت های نرم شامل کارگروهی،تعامل وکسب توانایی حل مسِله در پروژه های واقعی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 panose="02040302050405020303" pitchFamily="18" charset="0"/>
                <a:cs typeface="B Nazanin" panose="00000400000000000000" pitchFamily="2" charset="-78"/>
              </a:endParaRPr>
            </a:p>
          </p:txBody>
        </p:sp>
        <p:sp>
          <p:nvSpPr>
            <p:cNvPr id="46" name="Google Shape;991;p42">
              <a:extLst>
                <a:ext uri="{FF2B5EF4-FFF2-40B4-BE49-F238E27FC236}">
                  <a16:creationId xmlns:a16="http://schemas.microsoft.com/office/drawing/2014/main" id="{7F6D421F-37BD-52D1-60F2-F1D43609EF78}"/>
                </a:ext>
              </a:extLst>
            </p:cNvPr>
            <p:cNvSpPr/>
            <p:nvPr/>
          </p:nvSpPr>
          <p:spPr>
            <a:xfrm flipH="1">
              <a:off x="11231419" y="3519941"/>
              <a:ext cx="340646" cy="340688"/>
            </a:xfrm>
            <a:custGeom>
              <a:avLst/>
              <a:gdLst/>
              <a:ahLst/>
              <a:cxnLst/>
              <a:rect l="l" t="t" r="r" b="b"/>
              <a:pathLst>
                <a:path w="8076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8076" y="8076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 Pro" panose="02040802050405020203" pitchFamily="18" charset="0"/>
                  <a:ea typeface="Fira Sans"/>
                  <a:cs typeface="Fira Sans"/>
                  <a:sym typeface="Fira Sans"/>
                </a:rPr>
                <a:t>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802050405020203" pitchFamily="18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" name="Google Shape;992;p42">
              <a:extLst>
                <a:ext uri="{FF2B5EF4-FFF2-40B4-BE49-F238E27FC236}">
                  <a16:creationId xmlns:a16="http://schemas.microsoft.com/office/drawing/2014/main" id="{EF0915C8-A723-E277-1B2F-0EBEA42B21E4}"/>
                </a:ext>
              </a:extLst>
            </p:cNvPr>
            <p:cNvSpPr/>
            <p:nvPr/>
          </p:nvSpPr>
          <p:spPr>
            <a:xfrm flipH="1">
              <a:off x="8785565" y="3860589"/>
              <a:ext cx="2786500" cy="42"/>
            </a:xfrm>
            <a:custGeom>
              <a:avLst/>
              <a:gdLst/>
              <a:ahLst/>
              <a:cxnLst/>
              <a:rect l="l" t="t" r="r" b="b"/>
              <a:pathLst>
                <a:path w="66062" h="1" fill="none" extrusionOk="0">
                  <a:moveTo>
                    <a:pt x="0" y="0"/>
                  </a:moveTo>
                  <a:lnTo>
                    <a:pt x="66062" y="0"/>
                  </a:lnTo>
                </a:path>
              </a:pathLst>
            </a:custGeom>
            <a:noFill/>
            <a:ln w="10300" cap="flat" cmpd="sng">
              <a:solidFill>
                <a:schemeClr val="accent6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993;p42">
              <a:extLst>
                <a:ext uri="{FF2B5EF4-FFF2-40B4-BE49-F238E27FC236}">
                  <a16:creationId xmlns:a16="http://schemas.microsoft.com/office/drawing/2014/main" id="{3EDBA243-2584-B6D2-8874-551D6640D746}"/>
                </a:ext>
              </a:extLst>
            </p:cNvPr>
            <p:cNvSpPr/>
            <p:nvPr/>
          </p:nvSpPr>
          <p:spPr>
            <a:xfrm flipH="1">
              <a:off x="8682685" y="3808497"/>
              <a:ext cx="102920" cy="104227"/>
            </a:xfrm>
            <a:custGeom>
              <a:avLst/>
              <a:gdLst/>
              <a:ahLst/>
              <a:cxnLst/>
              <a:rect l="l" t="t" r="r" b="b"/>
              <a:pathLst>
                <a:path w="2440" h="2471" fill="none" extrusionOk="0">
                  <a:moveTo>
                    <a:pt x="2439" y="1235"/>
                  </a:moveTo>
                  <a:cubicBezTo>
                    <a:pt x="2439" y="570"/>
                    <a:pt x="1901" y="0"/>
                    <a:pt x="1204" y="0"/>
                  </a:cubicBezTo>
                  <a:cubicBezTo>
                    <a:pt x="539" y="0"/>
                    <a:pt x="1" y="570"/>
                    <a:pt x="1" y="1235"/>
                  </a:cubicBezTo>
                  <a:cubicBezTo>
                    <a:pt x="1" y="1900"/>
                    <a:pt x="539" y="2470"/>
                    <a:pt x="1204" y="2470"/>
                  </a:cubicBezTo>
                  <a:cubicBezTo>
                    <a:pt x="1901" y="2470"/>
                    <a:pt x="2439" y="1900"/>
                    <a:pt x="2439" y="1235"/>
                  </a:cubicBezTo>
                  <a:close/>
                </a:path>
              </a:pathLst>
            </a:custGeom>
            <a:noFill/>
            <a:ln w="10300" cap="flat" cmpd="sng">
              <a:solidFill>
                <a:schemeClr val="accent6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1025;p42">
              <a:extLst>
                <a:ext uri="{FF2B5EF4-FFF2-40B4-BE49-F238E27FC236}">
                  <a16:creationId xmlns:a16="http://schemas.microsoft.com/office/drawing/2014/main" id="{07775AA5-95D1-C364-9DB3-77669E256A90}"/>
                </a:ext>
              </a:extLst>
            </p:cNvPr>
            <p:cNvSpPr txBox="1"/>
            <p:nvPr/>
          </p:nvSpPr>
          <p:spPr>
            <a:xfrm flipH="1">
              <a:off x="8790785" y="3519925"/>
              <a:ext cx="2438020" cy="353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IQ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رزومه سازی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50" name="Google Shape;1026;p42">
              <a:extLst>
                <a:ext uri="{FF2B5EF4-FFF2-40B4-BE49-F238E27FC236}">
                  <a16:creationId xmlns:a16="http://schemas.microsoft.com/office/drawing/2014/main" id="{FB00B10D-61FC-4C3A-4BB2-4617D56A4F1D}"/>
                </a:ext>
              </a:extLst>
            </p:cNvPr>
            <p:cNvSpPr txBox="1"/>
            <p:nvPr/>
          </p:nvSpPr>
          <p:spPr>
            <a:xfrm flipH="1">
              <a:off x="8682685" y="4251291"/>
              <a:ext cx="2822565" cy="481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IQ" sz="1600" dirty="0">
                  <a:solidFill>
                    <a:prstClr val="black"/>
                  </a:solidFill>
                  <a:latin typeface="Georgia Pro Light" panose="02040302050405020303" pitchFamily="18" charset="0"/>
                  <a:cs typeface="B Nazanin" panose="00000400000000000000" pitchFamily="2" charset="-78"/>
                </a:rPr>
                <a:t>امکان معرفی جهت کار در شرکت های مرتبط به دلیل کسب روزمه خوب و استفاده از شبکه سازی جهت ارتقای سطح شغلی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 panose="02040302050405020303" pitchFamily="18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2AA09D-0ACC-2213-CD91-275D4C36C2FB}"/>
              </a:ext>
            </a:extLst>
          </p:cNvPr>
          <p:cNvSpPr txBox="1"/>
          <p:nvPr/>
        </p:nvSpPr>
        <p:spPr>
          <a:xfrm>
            <a:off x="0" y="2921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IQ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خانواده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iot</a:t>
            </a:r>
            <a:r>
              <a:rPr lang="ar-IQ" sz="2800" dirty="0">
                <a:solidFill>
                  <a:prstClr val="black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در یک نگاه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F958-7C03-76D2-E2EA-9B10444B32C7}"/>
              </a:ext>
            </a:extLst>
          </p:cNvPr>
          <p:cNvGrpSpPr/>
          <p:nvPr/>
        </p:nvGrpSpPr>
        <p:grpSpPr>
          <a:xfrm>
            <a:off x="10767354" y="130162"/>
            <a:ext cx="1134932" cy="1047728"/>
            <a:chOff x="10046732" y="-8067"/>
            <a:chExt cx="2141558" cy="1981587"/>
          </a:xfrm>
          <a:solidFill>
            <a:schemeClr val="tx2">
              <a:lumMod val="5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9B6838-A61E-D8A8-D70C-7829D55E86C8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40746F-4C36-A20E-F1F3-0D2C5BF15A4E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895F04-C27E-5D3E-D6EB-91A78F4F1C5C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5002FDD-3C7D-BDBD-63BB-2819C888421F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C970A5BD-9A31-B64B-0D2F-B3A28F1786BA}"/>
              </a:ext>
            </a:extLst>
          </p:cNvPr>
          <p:cNvSpPr/>
          <p:nvPr/>
        </p:nvSpPr>
        <p:spPr>
          <a:xfrm>
            <a:off x="11232630" y="5903547"/>
            <a:ext cx="745671" cy="74567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91B16A-A6F0-C7D5-CC2F-1DE507F3924C}"/>
              </a:ext>
            </a:extLst>
          </p:cNvPr>
          <p:cNvSpPr/>
          <p:nvPr/>
        </p:nvSpPr>
        <p:spPr>
          <a:xfrm>
            <a:off x="11232630" y="5903547"/>
            <a:ext cx="745671" cy="745671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" name="Graphic 50" descr="Lightbulb and gear with solid fill">
            <a:extLst>
              <a:ext uri="{FF2B5EF4-FFF2-40B4-BE49-F238E27FC236}">
                <a16:creationId xmlns:a16="http://schemas.microsoft.com/office/drawing/2014/main" id="{49D9CA21-45B0-D0CF-8DAE-AE51C3191B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477" y="5980479"/>
            <a:ext cx="611976" cy="61197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8FBDF8-D4BD-D30D-B892-5EE31189F045}"/>
              </a:ext>
            </a:extLst>
          </p:cNvPr>
          <p:cNvSpPr/>
          <p:nvPr/>
        </p:nvSpPr>
        <p:spPr>
          <a:xfrm>
            <a:off x="2117271" y="846206"/>
            <a:ext cx="7957457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18B5F-C64E-90AD-11AC-BCF7462AF5CC}"/>
              </a:ext>
            </a:extLst>
          </p:cNvPr>
          <p:cNvSpPr/>
          <p:nvPr/>
        </p:nvSpPr>
        <p:spPr>
          <a:xfrm>
            <a:off x="3944829" y="6729722"/>
            <a:ext cx="7957457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326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8023207-ED01-2036-BD98-7EEE78141787}"/>
              </a:ext>
            </a:extLst>
          </p:cNvPr>
          <p:cNvSpPr/>
          <p:nvPr/>
        </p:nvSpPr>
        <p:spPr>
          <a:xfrm>
            <a:off x="1524002" y="5525592"/>
            <a:ext cx="7957457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E5031-5C08-57AB-E630-FE0D630C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7" y="0"/>
            <a:ext cx="4302490" cy="3693459"/>
          </a:xfrm>
          <a:custGeom>
            <a:avLst/>
            <a:gdLst>
              <a:gd name="connsiteX0" fmla="*/ 1717008 w 5059126"/>
              <a:gd name="connsiteY0" fmla="*/ 0 h 5840227"/>
              <a:gd name="connsiteX1" fmla="*/ 5059126 w 5059126"/>
              <a:gd name="connsiteY1" fmla="*/ 0 h 5840227"/>
              <a:gd name="connsiteX2" fmla="*/ 2934821 w 5059126"/>
              <a:gd name="connsiteY2" fmla="*/ 5044323 h 5840227"/>
              <a:gd name="connsiteX3" fmla="*/ 985457 w 5059126"/>
              <a:gd name="connsiteY3" fmla="*/ 5705181 h 5840227"/>
              <a:gd name="connsiteX4" fmla="*/ 96139 w 5059126"/>
              <a:gd name="connsiteY4" fmla="*/ 3848875 h 5840227"/>
              <a:gd name="connsiteX5" fmla="*/ 1717008 w 5059126"/>
              <a:gd name="connsiteY5" fmla="*/ 0 h 58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9126" h="5840227">
                <a:moveTo>
                  <a:pt x="1717008" y="0"/>
                </a:moveTo>
                <a:lnTo>
                  <a:pt x="5059126" y="0"/>
                </a:lnTo>
                <a:lnTo>
                  <a:pt x="2934821" y="5044323"/>
                </a:lnTo>
                <a:cubicBezTo>
                  <a:pt x="2642125" y="5739350"/>
                  <a:pt x="1769379" y="6035313"/>
                  <a:pt x="985457" y="5705181"/>
                </a:cubicBezTo>
                <a:cubicBezTo>
                  <a:pt x="201534" y="5375050"/>
                  <a:pt x="-196556" y="4543903"/>
                  <a:pt x="96139" y="3848875"/>
                </a:cubicBezTo>
                <a:lnTo>
                  <a:pt x="1717008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65D46-0814-A55D-224D-58FDD035A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1195" r="31740" b="12385"/>
          <a:stretch/>
        </p:blipFill>
        <p:spPr>
          <a:xfrm>
            <a:off x="2378221" y="4043083"/>
            <a:ext cx="2599763" cy="2814917"/>
          </a:xfrm>
          <a:custGeom>
            <a:avLst/>
            <a:gdLst>
              <a:gd name="connsiteX0" fmla="*/ 3479525 w 5059125"/>
              <a:gd name="connsiteY0" fmla="*/ 1294 h 5840229"/>
              <a:gd name="connsiteX1" fmla="*/ 4073670 w 5059125"/>
              <a:gd name="connsiteY1" fmla="*/ 135048 h 5840229"/>
              <a:gd name="connsiteX2" fmla="*/ 4962987 w 5059125"/>
              <a:gd name="connsiteY2" fmla="*/ 1991354 h 5840229"/>
              <a:gd name="connsiteX3" fmla="*/ 3342118 w 5059125"/>
              <a:gd name="connsiteY3" fmla="*/ 5840229 h 5840229"/>
              <a:gd name="connsiteX4" fmla="*/ 0 w 5059125"/>
              <a:gd name="connsiteY4" fmla="*/ 5840229 h 5840229"/>
              <a:gd name="connsiteX5" fmla="*/ 2124306 w 5059125"/>
              <a:gd name="connsiteY5" fmla="*/ 795906 h 5840229"/>
              <a:gd name="connsiteX6" fmla="*/ 3479525 w 5059125"/>
              <a:gd name="connsiteY6" fmla="*/ 1294 h 584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9125" h="5840229">
                <a:moveTo>
                  <a:pt x="3479525" y="1294"/>
                </a:moveTo>
                <a:cubicBezTo>
                  <a:pt x="3676157" y="9113"/>
                  <a:pt x="3877689" y="52515"/>
                  <a:pt x="4073670" y="135048"/>
                </a:cubicBezTo>
                <a:cubicBezTo>
                  <a:pt x="4857593" y="465180"/>
                  <a:pt x="5255682" y="1296327"/>
                  <a:pt x="4962987" y="1991354"/>
                </a:cubicBezTo>
                <a:lnTo>
                  <a:pt x="3342118" y="5840229"/>
                </a:lnTo>
                <a:lnTo>
                  <a:pt x="0" y="5840229"/>
                </a:lnTo>
                <a:lnTo>
                  <a:pt x="2124306" y="795906"/>
                </a:lnTo>
                <a:cubicBezTo>
                  <a:pt x="2343827" y="274636"/>
                  <a:pt x="2889627" y="-22161"/>
                  <a:pt x="3479525" y="1294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A6C69-A271-0692-3A42-2119E874F8D8}"/>
              </a:ext>
            </a:extLst>
          </p:cNvPr>
          <p:cNvGrpSpPr/>
          <p:nvPr/>
        </p:nvGrpSpPr>
        <p:grpSpPr>
          <a:xfrm>
            <a:off x="6269811" y="1441236"/>
            <a:ext cx="3422855" cy="3220113"/>
            <a:chOff x="7018594" y="3907812"/>
            <a:chExt cx="4563806" cy="42934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6BBBA2-C85A-DA51-2636-896837AED867}"/>
                </a:ext>
              </a:extLst>
            </p:cNvPr>
            <p:cNvSpPr txBox="1"/>
            <p:nvPr/>
          </p:nvSpPr>
          <p:spPr>
            <a:xfrm>
              <a:off x="7018594" y="5123531"/>
              <a:ext cx="4563806" cy="30777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Pictures of group meetings and programs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DD633F-2CFF-6436-5A11-BE703CB3AAF0}"/>
                </a:ext>
              </a:extLst>
            </p:cNvPr>
            <p:cNvSpPr txBox="1"/>
            <p:nvPr/>
          </p:nvSpPr>
          <p:spPr>
            <a:xfrm>
              <a:off x="8664426" y="3907812"/>
              <a:ext cx="1272142" cy="1231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800"/>
              <a:r>
                <a:rPr lang="en-US" sz="54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04AF2C0-C5CC-A5BD-0CDD-A2C5DB8AF1C8}"/>
              </a:ext>
            </a:extLst>
          </p:cNvPr>
          <p:cNvSpPr/>
          <p:nvPr/>
        </p:nvSpPr>
        <p:spPr>
          <a:xfrm>
            <a:off x="9627114" y="5169900"/>
            <a:ext cx="745671" cy="7456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24D225C-DE21-14AE-3A5B-1BA213784CB7}"/>
              </a:ext>
            </a:extLst>
          </p:cNvPr>
          <p:cNvGrpSpPr/>
          <p:nvPr/>
        </p:nvGrpSpPr>
        <p:grpSpPr>
          <a:xfrm>
            <a:off x="9481459" y="413318"/>
            <a:ext cx="1606169" cy="1486190"/>
            <a:chOff x="10046732" y="-8067"/>
            <a:chExt cx="2141558" cy="198158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813E6C-E4FA-3289-92F0-6EDC620F4FF6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813414F-4E21-8E3C-C181-23EEFBCFF2B0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907E5BD-7E4A-7DF0-070D-708DDB87CEFE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365D7-393E-16E5-A325-538C97E767C3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131A906-84FA-F783-E7ED-CA17E08A7E6F}"/>
              </a:ext>
            </a:extLst>
          </p:cNvPr>
          <p:cNvSpPr/>
          <p:nvPr/>
        </p:nvSpPr>
        <p:spPr>
          <a:xfrm>
            <a:off x="9627114" y="5169900"/>
            <a:ext cx="745671" cy="7456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Graphic 2" descr="Lightbulb and gear with solid fill">
            <a:extLst>
              <a:ext uri="{FF2B5EF4-FFF2-40B4-BE49-F238E27FC236}">
                <a16:creationId xmlns:a16="http://schemas.microsoft.com/office/drawing/2014/main" id="{DB2A04C9-999B-DBC6-BA1B-0BC9C64659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3961" y="5246832"/>
            <a:ext cx="611976" cy="6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587420-48B8-D88E-5F9D-A05136D7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r="13611"/>
          <a:stretch/>
        </p:blipFill>
        <p:spPr>
          <a:xfrm>
            <a:off x="0" y="-7749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A4712-6CAE-E1AF-F523-66E12F1B5F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10" y="4349187"/>
            <a:ext cx="2657731" cy="199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33821-5018-8378-6607-C31441BE70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31" y="553456"/>
            <a:ext cx="2832338" cy="212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FAB33-9777-AA9D-0C2E-4ABFBECA251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979">
            <a:off x="7512378" y="3053421"/>
            <a:ext cx="4289191" cy="3223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62D233-77E8-AB2A-3F50-9E08912DCC0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3725">
            <a:off x="400864" y="519934"/>
            <a:ext cx="4584486" cy="3055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6A261-A734-BF38-D6D2-C5BC250566F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4" y="3923413"/>
            <a:ext cx="4104050" cy="2734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AD2F4-DBED-0E9F-3FFC-9163D84F686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99" y="377351"/>
            <a:ext cx="4579262" cy="3051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9DC004-A299-CCBB-A505-38160479912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80" y="2630785"/>
            <a:ext cx="2443262" cy="1628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DECBC5-D94A-39F1-D680-FF8CF0A9705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37" y="5059637"/>
            <a:ext cx="2698598" cy="1798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737DDB-0279-5730-F696-718CE1C119A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22" y="2377263"/>
            <a:ext cx="2784514" cy="2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9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EB4D52D-415C-1757-9B46-2B67715A2AEF}"/>
              </a:ext>
            </a:extLst>
          </p:cNvPr>
          <p:cNvGrpSpPr/>
          <p:nvPr/>
        </p:nvGrpSpPr>
        <p:grpSpPr>
          <a:xfrm>
            <a:off x="1524000" y="5169900"/>
            <a:ext cx="8848784" cy="745671"/>
            <a:chOff x="0" y="5750199"/>
            <a:chExt cx="11798378" cy="9942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75DEA0-AAC5-13C9-A0ED-FF2CE70821AA}"/>
                </a:ext>
              </a:extLst>
            </p:cNvPr>
            <p:cNvSpPr/>
            <p:nvPr/>
          </p:nvSpPr>
          <p:spPr>
            <a:xfrm>
              <a:off x="0" y="6224454"/>
              <a:ext cx="10609943" cy="45719"/>
            </a:xfrm>
            <a:prstGeom prst="rect">
              <a:avLst/>
            </a:prstGeom>
            <a:solidFill>
              <a:srgbClr val="97010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20D1B7-64BB-C9DC-DEBC-EF63F0E9DF0C}"/>
                </a:ext>
              </a:extLst>
            </p:cNvPr>
            <p:cNvSpPr/>
            <p:nvPr/>
          </p:nvSpPr>
          <p:spPr>
            <a:xfrm>
              <a:off x="10804150" y="575019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F81CA-F2B5-14FF-6550-1EDB80C94380}"/>
              </a:ext>
            </a:extLst>
          </p:cNvPr>
          <p:cNvGrpSpPr/>
          <p:nvPr/>
        </p:nvGrpSpPr>
        <p:grpSpPr>
          <a:xfrm rot="16200000">
            <a:off x="254970" y="213965"/>
            <a:ext cx="901202" cy="833883"/>
            <a:chOff x="10046732" y="-8067"/>
            <a:chExt cx="2141558" cy="19815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599B1B8-F609-F0E2-D78B-0E04504CBD1C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2A9A8D2-69C0-6A20-AA1E-33E0EC3A4839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8BC386-F3AB-8AA3-F71F-34F9462BD73E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342E523-AF7D-09A2-86B8-1EA625F86036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A6C69-A271-0692-3A42-2119E874F8D8}"/>
              </a:ext>
            </a:extLst>
          </p:cNvPr>
          <p:cNvGrpSpPr/>
          <p:nvPr/>
        </p:nvGrpSpPr>
        <p:grpSpPr>
          <a:xfrm>
            <a:off x="6269811" y="1441237"/>
            <a:ext cx="3422855" cy="3774112"/>
            <a:chOff x="7018594" y="3907812"/>
            <a:chExt cx="4563806" cy="50321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6BBBA2-C85A-DA51-2636-896837AED867}"/>
                </a:ext>
              </a:extLst>
            </p:cNvPr>
            <p:cNvSpPr txBox="1"/>
            <p:nvPr/>
          </p:nvSpPr>
          <p:spPr>
            <a:xfrm>
              <a:off x="7018594" y="5123532"/>
              <a:ext cx="4563806" cy="3816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are waiting for you…</a:t>
              </a:r>
            </a:p>
            <a:p>
              <a:pPr defTabSz="685800"/>
              <a:endPara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/>
              <a:endPara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D633F-2CFF-6436-5A11-BE703CB3AAF0}"/>
                </a:ext>
              </a:extLst>
            </p:cNvPr>
            <p:cNvSpPr txBox="1"/>
            <p:nvPr/>
          </p:nvSpPr>
          <p:spPr>
            <a:xfrm>
              <a:off x="8664426" y="3907812"/>
              <a:ext cx="1272142" cy="1231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800"/>
              <a:r>
                <a:rPr lang="en-US" sz="54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35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E32E75-363E-6545-628B-611E6DC783E8}"/>
              </a:ext>
            </a:extLst>
          </p:cNvPr>
          <p:cNvGrpSpPr/>
          <p:nvPr/>
        </p:nvGrpSpPr>
        <p:grpSpPr>
          <a:xfrm>
            <a:off x="1524000" y="5169900"/>
            <a:ext cx="8848784" cy="745671"/>
            <a:chOff x="0" y="5750199"/>
            <a:chExt cx="11798378" cy="9942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A8C8CA-0B80-BE49-1054-53784AF0FFCA}"/>
                </a:ext>
              </a:extLst>
            </p:cNvPr>
            <p:cNvSpPr/>
            <p:nvPr/>
          </p:nvSpPr>
          <p:spPr>
            <a:xfrm>
              <a:off x="0" y="6224454"/>
              <a:ext cx="10609943" cy="45719"/>
            </a:xfrm>
            <a:prstGeom prst="rect">
              <a:avLst/>
            </a:prstGeom>
            <a:solidFill>
              <a:srgbClr val="97010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A74A66-5887-7241-1489-70964FA7EE45}"/>
                </a:ext>
              </a:extLst>
            </p:cNvPr>
            <p:cNvSpPr/>
            <p:nvPr/>
          </p:nvSpPr>
          <p:spPr>
            <a:xfrm>
              <a:off x="10804150" y="575019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08552C-DAD5-E10C-824F-9C01B55DFD9B}"/>
              </a:ext>
            </a:extLst>
          </p:cNvPr>
          <p:cNvGrpSpPr/>
          <p:nvPr/>
        </p:nvGrpSpPr>
        <p:grpSpPr>
          <a:xfrm>
            <a:off x="1315320" y="108856"/>
            <a:ext cx="4736854" cy="4100514"/>
            <a:chOff x="-208681" y="966106"/>
            <a:chExt cx="4736854" cy="410051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D01E5A-0324-07A6-1536-EA6357EF5E40}"/>
                </a:ext>
              </a:extLst>
            </p:cNvPr>
            <p:cNvSpPr/>
            <p:nvPr/>
          </p:nvSpPr>
          <p:spPr>
            <a:xfrm>
              <a:off x="0" y="966107"/>
              <a:ext cx="4528173" cy="4100513"/>
            </a:xfrm>
            <a:custGeom>
              <a:avLst/>
              <a:gdLst>
                <a:gd name="connsiteX0" fmla="*/ 3429000 w 3429000"/>
                <a:gd name="connsiteY0" fmla="*/ 0 h 3105150"/>
                <a:gd name="connsiteX1" fmla="*/ 323850 w 3429000"/>
                <a:gd name="connsiteY1" fmla="*/ 3105150 h 3105150"/>
                <a:gd name="connsiteX2" fmla="*/ 6366 w 3429000"/>
                <a:gd name="connsiteY2" fmla="*/ 3089118 h 3105150"/>
                <a:gd name="connsiteX3" fmla="*/ 0 w 3429000"/>
                <a:gd name="connsiteY3" fmla="*/ 3088309 h 3105150"/>
                <a:gd name="connsiteX4" fmla="*/ 0 w 3429000"/>
                <a:gd name="connsiteY4" fmla="*/ 0 h 3105150"/>
                <a:gd name="connsiteX5" fmla="*/ 3429000 w 3429000"/>
                <a:gd name="connsiteY5" fmla="*/ 0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3105150">
                  <a:moveTo>
                    <a:pt x="3429000" y="0"/>
                  </a:moveTo>
                  <a:cubicBezTo>
                    <a:pt x="3429000" y="1714927"/>
                    <a:pt x="2038777" y="3105150"/>
                    <a:pt x="323850" y="3105150"/>
                  </a:cubicBezTo>
                  <a:cubicBezTo>
                    <a:pt x="216667" y="3105150"/>
                    <a:pt x="110752" y="3099720"/>
                    <a:pt x="6366" y="3089118"/>
                  </a:cubicBezTo>
                  <a:lnTo>
                    <a:pt x="0" y="3088309"/>
                  </a:lnTo>
                  <a:lnTo>
                    <a:pt x="0" y="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BE9E7F-3B51-0F67-C3DD-6AFC7B23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2" r="19862"/>
            <a:stretch/>
          </p:blipFill>
          <p:spPr>
            <a:xfrm>
              <a:off x="-208681" y="966106"/>
              <a:ext cx="4528173" cy="4100513"/>
            </a:xfrm>
            <a:custGeom>
              <a:avLst/>
              <a:gdLst>
                <a:gd name="connsiteX0" fmla="*/ 0 w 6037564"/>
                <a:gd name="connsiteY0" fmla="*/ 0 h 5467350"/>
                <a:gd name="connsiteX1" fmla="*/ 6037564 w 6037564"/>
                <a:gd name="connsiteY1" fmla="*/ 0 h 5467350"/>
                <a:gd name="connsiteX2" fmla="*/ 570214 w 6037564"/>
                <a:gd name="connsiteY2" fmla="*/ 5467350 h 5467350"/>
                <a:gd name="connsiteX3" fmla="*/ 11209 w 6037564"/>
                <a:gd name="connsiteY3" fmla="*/ 5439122 h 5467350"/>
                <a:gd name="connsiteX4" fmla="*/ 0 w 6037564"/>
                <a:gd name="connsiteY4" fmla="*/ 5437698 h 5467350"/>
                <a:gd name="connsiteX5" fmla="*/ 0 w 6037564"/>
                <a:gd name="connsiteY5" fmla="*/ 0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7564" h="5467350">
                  <a:moveTo>
                    <a:pt x="0" y="0"/>
                  </a:moveTo>
                  <a:lnTo>
                    <a:pt x="6037564" y="0"/>
                  </a:lnTo>
                  <a:cubicBezTo>
                    <a:pt x="6037564" y="3019534"/>
                    <a:pt x="3589748" y="5467350"/>
                    <a:pt x="570214" y="5467350"/>
                  </a:cubicBezTo>
                  <a:cubicBezTo>
                    <a:pt x="381493" y="5467350"/>
                    <a:pt x="195005" y="5457789"/>
                    <a:pt x="11209" y="5439122"/>
                  </a:cubicBezTo>
                  <a:lnTo>
                    <a:pt x="0" y="5437698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65E2C2-9877-DE70-4824-7B8C36C84DC6}"/>
              </a:ext>
            </a:extLst>
          </p:cNvPr>
          <p:cNvGrpSpPr/>
          <p:nvPr/>
        </p:nvGrpSpPr>
        <p:grpSpPr>
          <a:xfrm>
            <a:off x="6139829" y="2655711"/>
            <a:ext cx="3422855" cy="1558119"/>
            <a:chOff x="7018594" y="3907812"/>
            <a:chExt cx="4563806" cy="20774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FCF546-6EE4-4085-B36C-DC367ACDBC5F}"/>
                </a:ext>
              </a:extLst>
            </p:cNvPr>
            <p:cNvSpPr txBox="1"/>
            <p:nvPr/>
          </p:nvSpPr>
          <p:spPr>
            <a:xfrm>
              <a:off x="7018594" y="5123530"/>
              <a:ext cx="4563806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History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B57B4-C2C4-24BE-4D3C-E785EE207E31}"/>
                </a:ext>
              </a:extLst>
            </p:cNvPr>
            <p:cNvSpPr txBox="1"/>
            <p:nvPr/>
          </p:nvSpPr>
          <p:spPr>
            <a:xfrm>
              <a:off x="8664426" y="3907812"/>
              <a:ext cx="1272142" cy="1231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800"/>
              <a:r>
                <a:rPr lang="en-US" sz="54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AE2395-E712-5925-6CF9-79CB63A83C6E}"/>
              </a:ext>
            </a:extLst>
          </p:cNvPr>
          <p:cNvSpPr/>
          <p:nvPr/>
        </p:nvSpPr>
        <p:spPr>
          <a:xfrm rot="5400000">
            <a:off x="9344245" y="2096387"/>
            <a:ext cx="4944141" cy="751367"/>
          </a:xfrm>
          <a:custGeom>
            <a:avLst/>
            <a:gdLst>
              <a:gd name="connsiteX0" fmla="*/ 3429000 w 3429000"/>
              <a:gd name="connsiteY0" fmla="*/ 0 h 3105150"/>
              <a:gd name="connsiteX1" fmla="*/ 323850 w 3429000"/>
              <a:gd name="connsiteY1" fmla="*/ 3105150 h 3105150"/>
              <a:gd name="connsiteX2" fmla="*/ 6366 w 3429000"/>
              <a:gd name="connsiteY2" fmla="*/ 3089118 h 3105150"/>
              <a:gd name="connsiteX3" fmla="*/ 0 w 3429000"/>
              <a:gd name="connsiteY3" fmla="*/ 3088309 h 3105150"/>
              <a:gd name="connsiteX4" fmla="*/ 0 w 3429000"/>
              <a:gd name="connsiteY4" fmla="*/ 0 h 3105150"/>
              <a:gd name="connsiteX5" fmla="*/ 3429000 w 3429000"/>
              <a:gd name="connsiteY5" fmla="*/ 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0" h="3105150">
                <a:moveTo>
                  <a:pt x="3429000" y="0"/>
                </a:moveTo>
                <a:cubicBezTo>
                  <a:pt x="3429000" y="1714927"/>
                  <a:pt x="2038777" y="3105150"/>
                  <a:pt x="323850" y="3105150"/>
                </a:cubicBezTo>
                <a:cubicBezTo>
                  <a:pt x="216667" y="3105150"/>
                  <a:pt x="110752" y="3099720"/>
                  <a:pt x="6366" y="3089118"/>
                </a:cubicBezTo>
                <a:lnTo>
                  <a:pt x="0" y="3088309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26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ADC8B5-3003-77CA-FF10-8400E56B87DD}"/>
              </a:ext>
            </a:extLst>
          </p:cNvPr>
          <p:cNvSpPr txBox="1"/>
          <p:nvPr/>
        </p:nvSpPr>
        <p:spPr>
          <a:xfrm>
            <a:off x="7515226" y="1795942"/>
            <a:ext cx="2733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we?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D1E191-6DCC-FE2A-D094-AEA5BF8B1719}"/>
              </a:ext>
            </a:extLst>
          </p:cNvPr>
          <p:cNvGrpSpPr/>
          <p:nvPr/>
        </p:nvGrpSpPr>
        <p:grpSpPr>
          <a:xfrm>
            <a:off x="1677613" y="518449"/>
            <a:ext cx="5377541" cy="2477822"/>
            <a:chOff x="370115" y="685407"/>
            <a:chExt cx="7170055" cy="33037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425E675-E0F7-5FB8-FF80-420E4EAF09C2}"/>
                </a:ext>
              </a:extLst>
            </p:cNvPr>
            <p:cNvSpPr/>
            <p:nvPr/>
          </p:nvSpPr>
          <p:spPr>
            <a:xfrm>
              <a:off x="558800" y="878151"/>
              <a:ext cx="6981370" cy="311101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D61321-E599-2A98-2695-781C3478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86" b="20286"/>
            <a:stretch/>
          </p:blipFill>
          <p:spPr>
            <a:xfrm>
              <a:off x="370115" y="685407"/>
              <a:ext cx="6981370" cy="3111018"/>
            </a:xfrm>
            <a:custGeom>
              <a:avLst/>
              <a:gdLst>
                <a:gd name="connsiteX0" fmla="*/ 656497 w 8839200"/>
                <a:gd name="connsiteY0" fmla="*/ 0 h 3938901"/>
                <a:gd name="connsiteX1" fmla="*/ 8182703 w 8839200"/>
                <a:gd name="connsiteY1" fmla="*/ 0 h 3938901"/>
                <a:gd name="connsiteX2" fmla="*/ 8839200 w 8839200"/>
                <a:gd name="connsiteY2" fmla="*/ 656497 h 3938901"/>
                <a:gd name="connsiteX3" fmla="*/ 8839200 w 8839200"/>
                <a:gd name="connsiteY3" fmla="*/ 3282404 h 3938901"/>
                <a:gd name="connsiteX4" fmla="*/ 8182703 w 8839200"/>
                <a:gd name="connsiteY4" fmla="*/ 3938901 h 3938901"/>
                <a:gd name="connsiteX5" fmla="*/ 656497 w 8839200"/>
                <a:gd name="connsiteY5" fmla="*/ 3938901 h 3938901"/>
                <a:gd name="connsiteX6" fmla="*/ 0 w 8839200"/>
                <a:gd name="connsiteY6" fmla="*/ 3282404 h 3938901"/>
                <a:gd name="connsiteX7" fmla="*/ 0 w 8839200"/>
                <a:gd name="connsiteY7" fmla="*/ 656497 h 3938901"/>
                <a:gd name="connsiteX8" fmla="*/ 656497 w 8839200"/>
                <a:gd name="connsiteY8" fmla="*/ 0 h 39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39200" h="3938901">
                  <a:moveTo>
                    <a:pt x="656497" y="0"/>
                  </a:moveTo>
                  <a:lnTo>
                    <a:pt x="8182703" y="0"/>
                  </a:lnTo>
                  <a:cubicBezTo>
                    <a:pt x="8545276" y="0"/>
                    <a:pt x="8839200" y="293924"/>
                    <a:pt x="8839200" y="656497"/>
                  </a:cubicBezTo>
                  <a:lnTo>
                    <a:pt x="8839200" y="3282404"/>
                  </a:lnTo>
                  <a:cubicBezTo>
                    <a:pt x="8839200" y="3644977"/>
                    <a:pt x="8545276" y="3938901"/>
                    <a:pt x="8182703" y="3938901"/>
                  </a:cubicBezTo>
                  <a:lnTo>
                    <a:pt x="656497" y="3938901"/>
                  </a:lnTo>
                  <a:cubicBezTo>
                    <a:pt x="293924" y="3938901"/>
                    <a:pt x="0" y="3644977"/>
                    <a:pt x="0" y="3282404"/>
                  </a:cubicBezTo>
                  <a:lnTo>
                    <a:pt x="0" y="656497"/>
                  </a:lnTo>
                  <a:cubicBezTo>
                    <a:pt x="0" y="293924"/>
                    <a:pt x="293924" y="0"/>
                    <a:pt x="656497" y="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87330E-6355-570E-4F79-F41A33B1F9F4}"/>
              </a:ext>
            </a:extLst>
          </p:cNvPr>
          <p:cNvGrpSpPr/>
          <p:nvPr/>
        </p:nvGrpSpPr>
        <p:grpSpPr>
          <a:xfrm>
            <a:off x="9678713" y="855576"/>
            <a:ext cx="991835" cy="917747"/>
            <a:chOff x="10046732" y="-8067"/>
            <a:chExt cx="2141558" cy="198158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9B0BA-3EE1-4209-E362-FE001D4949BA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325840-F2F8-2896-8007-5B7681EF242D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09CE72-2F07-8105-40E1-A74F62B973A0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9272ED-021E-9275-9AAD-05AC6CBE3F6C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1DEC3-CB3B-72A0-20BB-7BB02A2BC41B}"/>
              </a:ext>
            </a:extLst>
          </p:cNvPr>
          <p:cNvGrpSpPr/>
          <p:nvPr/>
        </p:nvGrpSpPr>
        <p:grpSpPr>
          <a:xfrm>
            <a:off x="2940675" y="5989842"/>
            <a:ext cx="8848784" cy="745671"/>
            <a:chOff x="0" y="5750199"/>
            <a:chExt cx="11798378" cy="9942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DCE9A-5313-14F5-CD04-548F474AD6F8}"/>
                </a:ext>
              </a:extLst>
            </p:cNvPr>
            <p:cNvSpPr/>
            <p:nvPr/>
          </p:nvSpPr>
          <p:spPr>
            <a:xfrm>
              <a:off x="0" y="6224454"/>
              <a:ext cx="10609943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89E12B-72F5-86EB-F12D-63E35F3A2D7B}"/>
                </a:ext>
              </a:extLst>
            </p:cNvPr>
            <p:cNvSpPr/>
            <p:nvPr/>
          </p:nvSpPr>
          <p:spPr>
            <a:xfrm>
              <a:off x="10804150" y="575019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609CA5-D675-A746-D368-9A9EFE66BE59}"/>
              </a:ext>
            </a:extLst>
          </p:cNvPr>
          <p:cNvSpPr txBox="1"/>
          <p:nvPr/>
        </p:nvSpPr>
        <p:spPr>
          <a:xfrm>
            <a:off x="934678" y="3259168"/>
            <a:ext cx="95864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lnSpc>
                <a:spcPct val="150000"/>
              </a:lnSpc>
            </a:pP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تعدادی از دانشجویان برق ۹۶ به دلیل پیشرفت و گسترده تر شدن حوزه های فناوری تصمیم گرفتند در کنار دروس تئوری،گروهی را با هدف انجام پروژه های مرتبط با </a:t>
            </a:r>
            <a:r>
              <a:rPr lang="fa-IR" b="1" dirty="0">
                <a:latin typeface="Arial" panose="020B0604020202020204" pitchFamily="34" charset="0"/>
                <a:cs typeface="B Nazanin" panose="00000400000000000000" pitchFamily="2" charset="-78"/>
              </a:rPr>
              <a:t>فناوری </a:t>
            </a: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تشکیل دهند.این گروه بطور رسمی در سال ۱۳۹۷با عنوان خانواده اینترنت اشیا شروع به فعالیت کرد. </a:t>
            </a:r>
          </a:p>
          <a:p>
            <a:pPr algn="r" defTabSz="685800" rtl="1">
              <a:lnSpc>
                <a:spcPct val="150000"/>
              </a:lnSpc>
            </a:pP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حوزه های فعالیت گروه شامل : برنامه نویسی، یادگیری ماشین، پردازش تصویر، الکترونیک، رباتیک، اندورید و.... می باشد.</a:t>
            </a:r>
          </a:p>
          <a:p>
            <a:pPr algn="r" defTabSz="685800" rtl="1">
              <a:lnSpc>
                <a:spcPct val="150000"/>
              </a:lnSpc>
            </a:pPr>
            <a:r>
              <a:rPr lang="fa-IR" b="1" dirty="0">
                <a:latin typeface="Arial" panose="020B0604020202020204" pitchFamily="34" charset="0"/>
                <a:cs typeface="B Nazanin" panose="00000400000000000000" pitchFamily="2" charset="-78"/>
              </a:rPr>
              <a:t>اعضای </a:t>
            </a: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گروه اینترنت اشیا در ابتدا شامل ۵ نفر بود</a:t>
            </a:r>
            <a:r>
              <a:rPr lang="fa-IR" b="1" dirty="0">
                <a:latin typeface="Arial" panose="020B0604020202020204" pitchFamily="34" charset="0"/>
                <a:cs typeface="B Nazanin" panose="00000400000000000000" pitchFamily="2" charset="-78"/>
              </a:rPr>
              <a:t>ند</a:t>
            </a: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 اما به مرور با آشنا شدن دانشجویان با این گروه بزرگ بزرگ شده و الان بسیار خرسندیم که یک خانواده بزرگ هستیم</a:t>
            </a:r>
            <a:r>
              <a:rPr lang="en-US" b="1" dirty="0">
                <a:latin typeface="Arial" panose="020B0604020202020204" pitchFamily="34" charset="0"/>
                <a:cs typeface="B Nazanin" panose="00000400000000000000" pitchFamily="2" charset="-78"/>
              </a:rPr>
              <a:t>  </a:t>
            </a:r>
            <a:r>
              <a:rPr lang="fa-IR" b="1" dirty="0">
                <a:latin typeface="Arial" panose="020B0604020202020204" pitchFamily="34" charset="0"/>
                <a:cs typeface="B Nazanin" panose="00000400000000000000" pitchFamily="2" charset="-78"/>
              </a:rPr>
              <a:t>"</a:t>
            </a:r>
            <a:r>
              <a:rPr lang="ar-IQ" b="1" dirty="0">
                <a:latin typeface="Arial" panose="020B0604020202020204" pitchFamily="34" charset="0"/>
                <a:cs typeface="B Nazanin" panose="00000400000000000000" pitchFamily="2" charset="-78"/>
              </a:rPr>
              <a:t>خانواده اینترنت اشیا</a:t>
            </a:r>
            <a:r>
              <a:rPr lang="en-US" b="1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b="1" dirty="0">
                <a:latin typeface="Arial" panose="020B0604020202020204" pitchFamily="34" charset="0"/>
                <a:cs typeface="B Nazanin" panose="00000400000000000000" pitchFamily="2" charset="-78"/>
              </a:rPr>
              <a:t>" </a:t>
            </a:r>
            <a:endParaRPr lang="ar-IQ" b="1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532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EFD6A1-4FC0-78EA-A11C-7ED2C4530DE7}"/>
              </a:ext>
            </a:extLst>
          </p:cNvPr>
          <p:cNvSpPr/>
          <p:nvPr/>
        </p:nvSpPr>
        <p:spPr>
          <a:xfrm>
            <a:off x="1524000" y="0"/>
            <a:ext cx="2171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18218-5AD6-03A1-84B4-4A2124F62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2" r="30072"/>
          <a:stretch/>
        </p:blipFill>
        <p:spPr>
          <a:xfrm>
            <a:off x="2595564" y="1480044"/>
            <a:ext cx="2200275" cy="3897915"/>
          </a:xfrm>
          <a:custGeom>
            <a:avLst/>
            <a:gdLst>
              <a:gd name="connsiteX0" fmla="*/ 1466850 w 2933700"/>
              <a:gd name="connsiteY0" fmla="*/ 0 h 5197220"/>
              <a:gd name="connsiteX1" fmla="*/ 2933700 w 2933700"/>
              <a:gd name="connsiteY1" fmla="*/ 836127 h 5197220"/>
              <a:gd name="connsiteX2" fmla="*/ 2933700 w 2933700"/>
              <a:gd name="connsiteY2" fmla="*/ 4361093 h 5197220"/>
              <a:gd name="connsiteX3" fmla="*/ 1466850 w 2933700"/>
              <a:gd name="connsiteY3" fmla="*/ 5197220 h 5197220"/>
              <a:gd name="connsiteX4" fmla="*/ 0 w 2933700"/>
              <a:gd name="connsiteY4" fmla="*/ 4361093 h 5197220"/>
              <a:gd name="connsiteX5" fmla="*/ 0 w 2933700"/>
              <a:gd name="connsiteY5" fmla="*/ 836127 h 5197220"/>
              <a:gd name="connsiteX6" fmla="*/ 1466850 w 2933700"/>
              <a:gd name="connsiteY6" fmla="*/ 0 h 519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700" h="5197220">
                <a:moveTo>
                  <a:pt x="1466850" y="0"/>
                </a:moveTo>
                <a:cubicBezTo>
                  <a:pt x="2277013" y="0"/>
                  <a:pt x="2933700" y="374393"/>
                  <a:pt x="2933700" y="836127"/>
                </a:cubicBezTo>
                <a:lnTo>
                  <a:pt x="2933700" y="4361093"/>
                </a:lnTo>
                <a:cubicBezTo>
                  <a:pt x="2933700" y="4822828"/>
                  <a:pt x="2277013" y="5197220"/>
                  <a:pt x="1466850" y="5197220"/>
                </a:cubicBezTo>
                <a:cubicBezTo>
                  <a:pt x="656687" y="5197220"/>
                  <a:pt x="0" y="4822828"/>
                  <a:pt x="0" y="4361093"/>
                </a:cubicBezTo>
                <a:lnTo>
                  <a:pt x="0" y="836127"/>
                </a:lnTo>
                <a:cubicBezTo>
                  <a:pt x="0" y="374393"/>
                  <a:pt x="656687" y="0"/>
                  <a:pt x="1466850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E3CA32-DB29-8312-B967-0BEC78AD9516}"/>
              </a:ext>
            </a:extLst>
          </p:cNvPr>
          <p:cNvSpPr/>
          <p:nvPr/>
        </p:nvSpPr>
        <p:spPr>
          <a:xfrm>
            <a:off x="1819218" y="5772205"/>
            <a:ext cx="7957457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B1515E-165D-2340-945F-19942D954435}"/>
              </a:ext>
            </a:extLst>
          </p:cNvPr>
          <p:cNvSpPr/>
          <p:nvPr/>
        </p:nvSpPr>
        <p:spPr>
          <a:xfrm>
            <a:off x="9627114" y="5169900"/>
            <a:ext cx="745671" cy="7456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9C219-6F37-9AA3-A123-22C964E901EF}"/>
              </a:ext>
            </a:extLst>
          </p:cNvPr>
          <p:cNvSpPr txBox="1"/>
          <p:nvPr/>
        </p:nvSpPr>
        <p:spPr>
          <a:xfrm>
            <a:off x="3867528" y="356230"/>
            <a:ext cx="3422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US" sz="36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6BCEA-8810-3187-5D9A-AAA3D7B9263F}"/>
              </a:ext>
            </a:extLst>
          </p:cNvPr>
          <p:cNvSpPr txBox="1"/>
          <p:nvPr/>
        </p:nvSpPr>
        <p:spPr>
          <a:xfrm>
            <a:off x="4945487" y="2707775"/>
            <a:ext cx="56009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rtl="1">
              <a:lnSpc>
                <a:spcPct val="150000"/>
              </a:lnSpc>
            </a:pP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اینترنت اشیا یا همان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iot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به طور ساده 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در واقع ارتباط بین اشیا،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انسان و بستر اینترنت می باشد که با هدف کاهش نیروی انسانی، افزایش بهروری و راندمان 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ک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ار و دقت بیشتر صورت می گیرید. امروزه بح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ث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iot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به ویژه در هوشمندسازی منازل بسیار مورد توجه قرار گرفته است.بصورت کلی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اینترنت اشیا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به معنای کنترل همه اشیا از طریق شبکه</a:t>
            </a: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ای</a:t>
            </a:r>
            <a:r>
              <a:rPr lang="ar-IQ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 با ویژگی های مخصوص است.</a:t>
            </a:r>
            <a:endParaRPr lang="fa-IR" dirty="0">
              <a:solidFill>
                <a:prstClr val="black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defTabSz="685800" rtl="1">
              <a:lnSpc>
                <a:spcPct val="150000"/>
              </a:lnSpc>
            </a:pPr>
            <a:r>
              <a:rPr lang="fa-IR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گروه ما در این حوزه فعالیت میکند یعنی کار بر روی پروژه های اینترنت اشیا 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5F2220-BE8F-0AE0-BCDF-76F3DA636CF6}"/>
              </a:ext>
            </a:extLst>
          </p:cNvPr>
          <p:cNvGrpSpPr/>
          <p:nvPr/>
        </p:nvGrpSpPr>
        <p:grpSpPr>
          <a:xfrm>
            <a:off x="10892512" y="356230"/>
            <a:ext cx="891981" cy="825353"/>
            <a:chOff x="10046732" y="-8067"/>
            <a:chExt cx="2141558" cy="19815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FAEB24-D212-652D-6D60-72AB8D260D73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B338532-C6B2-9EFC-522B-684F45EAEBCA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94B376-8A86-405A-5856-7B88D4668EB6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C877DB-F25B-97D2-3595-9F9F0D44DD9B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6" name="Graphic 15" descr="Lightbulb and gear with solid fill">
            <a:extLst>
              <a:ext uri="{FF2B5EF4-FFF2-40B4-BE49-F238E27FC236}">
                <a16:creationId xmlns:a16="http://schemas.microsoft.com/office/drawing/2014/main" id="{1D73A6E6-E8BF-8535-8F00-4248BCF2F9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3961" y="5246832"/>
            <a:ext cx="611976" cy="6119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47890" y="2183200"/>
            <a:ext cx="17588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100" b="1" dirty="0">
                <a:solidFill>
                  <a:srgbClr val="9701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a-IR" sz="2100" b="1" dirty="0">
              <a:solidFill>
                <a:srgbClr val="97010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5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20D19339-F9C1-96EB-214D-5ECFF374E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r="7191"/>
          <a:stretch/>
        </p:blipFill>
        <p:spPr>
          <a:xfrm>
            <a:off x="9084689" y="4951688"/>
            <a:ext cx="3107311" cy="1906312"/>
          </a:xfrm>
          <a:custGeom>
            <a:avLst/>
            <a:gdLst>
              <a:gd name="connsiteX0" fmla="*/ 1466850 w 2933700"/>
              <a:gd name="connsiteY0" fmla="*/ 0 h 5197220"/>
              <a:gd name="connsiteX1" fmla="*/ 2933700 w 2933700"/>
              <a:gd name="connsiteY1" fmla="*/ 836127 h 5197220"/>
              <a:gd name="connsiteX2" fmla="*/ 2933700 w 2933700"/>
              <a:gd name="connsiteY2" fmla="*/ 4361093 h 5197220"/>
              <a:gd name="connsiteX3" fmla="*/ 1466850 w 2933700"/>
              <a:gd name="connsiteY3" fmla="*/ 5197220 h 5197220"/>
              <a:gd name="connsiteX4" fmla="*/ 0 w 2933700"/>
              <a:gd name="connsiteY4" fmla="*/ 4361093 h 5197220"/>
              <a:gd name="connsiteX5" fmla="*/ 0 w 2933700"/>
              <a:gd name="connsiteY5" fmla="*/ 836127 h 5197220"/>
              <a:gd name="connsiteX6" fmla="*/ 1466850 w 2933700"/>
              <a:gd name="connsiteY6" fmla="*/ 0 h 519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700" h="5197220">
                <a:moveTo>
                  <a:pt x="1466850" y="0"/>
                </a:moveTo>
                <a:cubicBezTo>
                  <a:pt x="2277013" y="0"/>
                  <a:pt x="2933700" y="374393"/>
                  <a:pt x="2933700" y="836127"/>
                </a:cubicBezTo>
                <a:lnTo>
                  <a:pt x="2933700" y="4361093"/>
                </a:lnTo>
                <a:cubicBezTo>
                  <a:pt x="2933700" y="4822828"/>
                  <a:pt x="2277013" y="5197220"/>
                  <a:pt x="1466850" y="5197220"/>
                </a:cubicBezTo>
                <a:cubicBezTo>
                  <a:pt x="656687" y="5197220"/>
                  <a:pt x="0" y="4822828"/>
                  <a:pt x="0" y="4361093"/>
                </a:cubicBezTo>
                <a:lnTo>
                  <a:pt x="0" y="836127"/>
                </a:lnTo>
                <a:cubicBezTo>
                  <a:pt x="0" y="374393"/>
                  <a:pt x="656687" y="0"/>
                  <a:pt x="1466850" y="0"/>
                </a:cubicBez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0D52E36-3ED5-5421-FE5C-943C7DD15C9D}"/>
              </a:ext>
            </a:extLst>
          </p:cNvPr>
          <p:cNvGrpSpPr/>
          <p:nvPr/>
        </p:nvGrpSpPr>
        <p:grpSpPr>
          <a:xfrm>
            <a:off x="467875" y="3495199"/>
            <a:ext cx="2112250" cy="369332"/>
            <a:chOff x="625719" y="4353591"/>
            <a:chExt cx="2560443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32EA6A-245A-E28A-2F9F-7FF90A751571}"/>
                </a:ext>
              </a:extLst>
            </p:cNvPr>
            <p:cNvSpPr txBox="1"/>
            <p:nvPr/>
          </p:nvSpPr>
          <p:spPr>
            <a:xfrm>
              <a:off x="1207510" y="4353591"/>
              <a:ext cx="1978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Smart farming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A535D8A-87DF-9D4D-A72D-765C16B3D478}"/>
                </a:ext>
              </a:extLst>
            </p:cNvPr>
            <p:cNvGrpSpPr/>
            <p:nvPr/>
          </p:nvGrpSpPr>
          <p:grpSpPr>
            <a:xfrm>
              <a:off x="625719" y="4361384"/>
              <a:ext cx="446086" cy="446078"/>
              <a:chOff x="6496432" y="2953781"/>
              <a:chExt cx="446086" cy="44607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4D76A3-1A17-2A47-F1A6-08E416020F3E}"/>
                  </a:ext>
                </a:extLst>
              </p:cNvPr>
              <p:cNvSpPr/>
              <p:nvPr/>
            </p:nvSpPr>
            <p:spPr>
              <a:xfrm rot="5400000" flipH="1">
                <a:off x="6496436" y="2953777"/>
                <a:ext cx="446078" cy="4460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0BC3E144-EFC9-BCFE-A624-3EB10B6BA71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1400C6-8FF9-F846-3BEB-4E69D779209B}"/>
              </a:ext>
            </a:extLst>
          </p:cNvPr>
          <p:cNvGrpSpPr/>
          <p:nvPr/>
        </p:nvGrpSpPr>
        <p:grpSpPr>
          <a:xfrm>
            <a:off x="4092911" y="3489577"/>
            <a:ext cx="2233462" cy="371498"/>
            <a:chOff x="7838467" y="4157885"/>
            <a:chExt cx="2977949" cy="495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D3F34C-FFFB-CDA6-6522-DF1E2AC131A4}"/>
                </a:ext>
              </a:extLst>
            </p:cNvPr>
            <p:cNvSpPr txBox="1"/>
            <p:nvPr/>
          </p:nvSpPr>
          <p:spPr>
            <a:xfrm>
              <a:off x="8438495" y="4160773"/>
              <a:ext cx="2377921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ar-IQ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کشاورزی هوشمند</a:t>
              </a:r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 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609986E-AAE6-C3BC-307F-C1524BA9D4D7}"/>
                </a:ext>
              </a:extLst>
            </p:cNvPr>
            <p:cNvGrpSpPr/>
            <p:nvPr/>
          </p:nvGrpSpPr>
          <p:grpSpPr>
            <a:xfrm>
              <a:off x="7838467" y="4157885"/>
              <a:ext cx="446085" cy="446078"/>
              <a:chOff x="6467893" y="2943100"/>
              <a:chExt cx="446085" cy="44607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BC171B-5E45-4C6A-AE13-0DAC923A59F8}"/>
                  </a:ext>
                </a:extLst>
              </p:cNvPr>
              <p:cNvSpPr/>
              <p:nvPr/>
            </p:nvSpPr>
            <p:spPr>
              <a:xfrm rot="5400000" flipH="1">
                <a:off x="6467897" y="2943096"/>
                <a:ext cx="446078" cy="4460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C4BE6DD1-343A-C000-BF20-89FDF191B1A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1ABEBCB-E3E1-CFA9-EFA6-29DDE5386E8E}"/>
              </a:ext>
            </a:extLst>
          </p:cNvPr>
          <p:cNvSpPr/>
          <p:nvPr/>
        </p:nvSpPr>
        <p:spPr>
          <a:xfrm>
            <a:off x="126452" y="6520753"/>
            <a:ext cx="7957457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  <a:cs typeface="B Nazanin" panose="00000400000000000000" pitchFamily="2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A3B86-DC03-DD48-3642-500F6377616E}"/>
              </a:ext>
            </a:extLst>
          </p:cNvPr>
          <p:cNvGrpSpPr/>
          <p:nvPr/>
        </p:nvGrpSpPr>
        <p:grpSpPr>
          <a:xfrm>
            <a:off x="-16799" y="-14196"/>
            <a:ext cx="9851915" cy="6583434"/>
            <a:chOff x="-1" y="800465"/>
            <a:chExt cx="9851915" cy="6583434"/>
          </a:xfrm>
        </p:grpSpPr>
        <p:pic>
          <p:nvPicPr>
            <p:cNvPr id="21" name="Picture 20" descr="A person playing a musical instrument&#10;&#10;Description automatically generated with low confidence">
              <a:extLst>
                <a:ext uri="{FF2B5EF4-FFF2-40B4-BE49-F238E27FC236}">
                  <a16:creationId xmlns:a16="http://schemas.microsoft.com/office/drawing/2014/main" id="{17E1AE56-4528-3166-59B6-EF2E8ACAF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34479" r="4960" b="18966"/>
            <a:stretch/>
          </p:blipFill>
          <p:spPr>
            <a:xfrm>
              <a:off x="0" y="800465"/>
              <a:ext cx="9144000" cy="2829752"/>
            </a:xfrm>
            <a:custGeom>
              <a:avLst/>
              <a:gdLst>
                <a:gd name="connsiteX0" fmla="*/ 0 w 12192000"/>
                <a:gd name="connsiteY0" fmla="*/ 0 h 3773002"/>
                <a:gd name="connsiteX1" fmla="*/ 12192000 w 12192000"/>
                <a:gd name="connsiteY1" fmla="*/ 0 h 3773002"/>
                <a:gd name="connsiteX2" fmla="*/ 12192000 w 12192000"/>
                <a:gd name="connsiteY2" fmla="*/ 2899443 h 3773002"/>
                <a:gd name="connsiteX3" fmla="*/ 3606800 w 12192000"/>
                <a:gd name="connsiteY3" fmla="*/ 3773002 h 3773002"/>
                <a:gd name="connsiteX4" fmla="*/ 0 w 12192000"/>
                <a:gd name="connsiteY4" fmla="*/ 2899443 h 3773002"/>
                <a:gd name="connsiteX5" fmla="*/ 0 w 12192000"/>
                <a:gd name="connsiteY5" fmla="*/ 0 h 377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3773002">
                  <a:moveTo>
                    <a:pt x="0" y="0"/>
                  </a:moveTo>
                  <a:lnTo>
                    <a:pt x="12192000" y="0"/>
                  </a:lnTo>
                  <a:lnTo>
                    <a:pt x="12192000" y="2899443"/>
                  </a:lnTo>
                  <a:cubicBezTo>
                    <a:pt x="11252200" y="3443305"/>
                    <a:pt x="7467600" y="1927902"/>
                    <a:pt x="3606800" y="3773002"/>
                  </a:cubicBezTo>
                  <a:cubicBezTo>
                    <a:pt x="1562100" y="3287449"/>
                    <a:pt x="1092200" y="3443305"/>
                    <a:pt x="0" y="2899443"/>
                  </a:cubicBez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86EEE6-7FC0-46F8-46E6-A787EE038F64}"/>
                </a:ext>
              </a:extLst>
            </p:cNvPr>
            <p:cNvGrpSpPr/>
            <p:nvPr/>
          </p:nvGrpSpPr>
          <p:grpSpPr>
            <a:xfrm>
              <a:off x="-1" y="800465"/>
              <a:ext cx="9851915" cy="6583434"/>
              <a:chOff x="-1" y="800465"/>
              <a:chExt cx="9851915" cy="6583434"/>
            </a:xfrm>
          </p:grpSpPr>
          <p:sp>
            <p:nvSpPr>
              <p:cNvPr id="12" name="Rectangle 1">
                <a:extLst>
                  <a:ext uri="{FF2B5EF4-FFF2-40B4-BE49-F238E27FC236}">
                    <a16:creationId xmlns:a16="http://schemas.microsoft.com/office/drawing/2014/main" id="{52DCD3A7-3D6C-6C46-F6BB-8E5A10F55DE8}"/>
                  </a:ext>
                </a:extLst>
              </p:cNvPr>
              <p:cNvSpPr/>
              <p:nvPr/>
            </p:nvSpPr>
            <p:spPr>
              <a:xfrm>
                <a:off x="-1" y="800465"/>
                <a:ext cx="9851915" cy="2837631"/>
              </a:xfrm>
              <a:custGeom>
                <a:avLst/>
                <a:gdLst>
                  <a:gd name="connsiteX0" fmla="*/ 0 w 12192000"/>
                  <a:gd name="connsiteY0" fmla="*/ 0 h 3033486"/>
                  <a:gd name="connsiteX1" fmla="*/ 12192000 w 12192000"/>
                  <a:gd name="connsiteY1" fmla="*/ 0 h 3033486"/>
                  <a:gd name="connsiteX2" fmla="*/ 12192000 w 12192000"/>
                  <a:gd name="connsiteY2" fmla="*/ 3033486 h 3033486"/>
                  <a:gd name="connsiteX3" fmla="*/ 0 w 12192000"/>
                  <a:gd name="connsiteY3" fmla="*/ 3033486 h 3033486"/>
                  <a:gd name="connsiteX4" fmla="*/ 0 w 12192000"/>
                  <a:gd name="connsiteY4" fmla="*/ 0 h 3033486"/>
                  <a:gd name="connsiteX0" fmla="*/ 0 w 12192000"/>
                  <a:gd name="connsiteY0" fmla="*/ 0 h 4499429"/>
                  <a:gd name="connsiteX1" fmla="*/ 12192000 w 12192000"/>
                  <a:gd name="connsiteY1" fmla="*/ 0 h 4499429"/>
                  <a:gd name="connsiteX2" fmla="*/ 12192000 w 12192000"/>
                  <a:gd name="connsiteY2" fmla="*/ 3033486 h 4499429"/>
                  <a:gd name="connsiteX3" fmla="*/ 5167086 w 12192000"/>
                  <a:gd name="connsiteY3" fmla="*/ 4499429 h 4499429"/>
                  <a:gd name="connsiteX4" fmla="*/ 0 w 12192000"/>
                  <a:gd name="connsiteY4" fmla="*/ 3033486 h 4499429"/>
                  <a:gd name="connsiteX5" fmla="*/ 0 w 12192000"/>
                  <a:gd name="connsiteY5" fmla="*/ 0 h 4499429"/>
                  <a:gd name="connsiteX0" fmla="*/ 0 w 12192000"/>
                  <a:gd name="connsiteY0" fmla="*/ 0 h 4499429"/>
                  <a:gd name="connsiteX1" fmla="*/ 12192000 w 12192000"/>
                  <a:gd name="connsiteY1" fmla="*/ 0 h 4499429"/>
                  <a:gd name="connsiteX2" fmla="*/ 12192000 w 12192000"/>
                  <a:gd name="connsiteY2" fmla="*/ 3033486 h 4499429"/>
                  <a:gd name="connsiteX3" fmla="*/ 5167086 w 12192000"/>
                  <a:gd name="connsiteY3" fmla="*/ 4499429 h 4499429"/>
                  <a:gd name="connsiteX4" fmla="*/ 0 w 12192000"/>
                  <a:gd name="connsiteY4" fmla="*/ 3033486 h 4499429"/>
                  <a:gd name="connsiteX5" fmla="*/ 0 w 12192000"/>
                  <a:gd name="connsiteY5" fmla="*/ 0 h 4499429"/>
                  <a:gd name="connsiteX0" fmla="*/ 0 w 12192000"/>
                  <a:gd name="connsiteY0" fmla="*/ 0 h 4499429"/>
                  <a:gd name="connsiteX1" fmla="*/ 12192000 w 12192000"/>
                  <a:gd name="connsiteY1" fmla="*/ 0 h 4499429"/>
                  <a:gd name="connsiteX2" fmla="*/ 12192000 w 12192000"/>
                  <a:gd name="connsiteY2" fmla="*/ 3033486 h 4499429"/>
                  <a:gd name="connsiteX3" fmla="*/ 5167086 w 12192000"/>
                  <a:gd name="connsiteY3" fmla="*/ 4499429 h 4499429"/>
                  <a:gd name="connsiteX4" fmla="*/ 0 w 12192000"/>
                  <a:gd name="connsiteY4" fmla="*/ 3033486 h 4499429"/>
                  <a:gd name="connsiteX5" fmla="*/ 0 w 12192000"/>
                  <a:gd name="connsiteY5" fmla="*/ 0 h 4499429"/>
                  <a:gd name="connsiteX0" fmla="*/ 0 w 12192000"/>
                  <a:gd name="connsiteY0" fmla="*/ 0 h 3193504"/>
                  <a:gd name="connsiteX1" fmla="*/ 12192000 w 12192000"/>
                  <a:gd name="connsiteY1" fmla="*/ 0 h 3193504"/>
                  <a:gd name="connsiteX2" fmla="*/ 12192000 w 12192000"/>
                  <a:gd name="connsiteY2" fmla="*/ 3033486 h 3193504"/>
                  <a:gd name="connsiteX3" fmla="*/ 3381829 w 12192000"/>
                  <a:gd name="connsiteY3" fmla="*/ 3033486 h 3193504"/>
                  <a:gd name="connsiteX4" fmla="*/ 0 w 12192000"/>
                  <a:gd name="connsiteY4" fmla="*/ 3033486 h 3193504"/>
                  <a:gd name="connsiteX5" fmla="*/ 0 w 12192000"/>
                  <a:gd name="connsiteY5" fmla="*/ 0 h 3193504"/>
                  <a:gd name="connsiteX0" fmla="*/ 0 w 12192000"/>
                  <a:gd name="connsiteY0" fmla="*/ 0 h 3412671"/>
                  <a:gd name="connsiteX1" fmla="*/ 12192000 w 12192000"/>
                  <a:gd name="connsiteY1" fmla="*/ 0 h 3412671"/>
                  <a:gd name="connsiteX2" fmla="*/ 12192000 w 12192000"/>
                  <a:gd name="connsiteY2" fmla="*/ 3033486 h 3412671"/>
                  <a:gd name="connsiteX3" fmla="*/ 0 w 12192000"/>
                  <a:gd name="connsiteY3" fmla="*/ 3033486 h 3412671"/>
                  <a:gd name="connsiteX4" fmla="*/ 0 w 12192000"/>
                  <a:gd name="connsiteY4" fmla="*/ 0 h 3412671"/>
                  <a:gd name="connsiteX0" fmla="*/ 0 w 12192000"/>
                  <a:gd name="connsiteY0" fmla="*/ 0 h 4323442"/>
                  <a:gd name="connsiteX1" fmla="*/ 12192000 w 12192000"/>
                  <a:gd name="connsiteY1" fmla="*/ 0 h 4323442"/>
                  <a:gd name="connsiteX2" fmla="*/ 12192000 w 12192000"/>
                  <a:gd name="connsiteY2" fmla="*/ 3033486 h 4323442"/>
                  <a:gd name="connsiteX3" fmla="*/ 4049486 w 12192000"/>
                  <a:gd name="connsiteY3" fmla="*/ 4323442 h 4323442"/>
                  <a:gd name="connsiteX4" fmla="*/ 0 w 12192000"/>
                  <a:gd name="connsiteY4" fmla="*/ 3033486 h 4323442"/>
                  <a:gd name="connsiteX5" fmla="*/ 0 w 12192000"/>
                  <a:gd name="connsiteY5" fmla="*/ 0 h 4323442"/>
                  <a:gd name="connsiteX0" fmla="*/ 0 w 12192000"/>
                  <a:gd name="connsiteY0" fmla="*/ 0 h 4323442"/>
                  <a:gd name="connsiteX1" fmla="*/ 12192000 w 12192000"/>
                  <a:gd name="connsiteY1" fmla="*/ 0 h 4323442"/>
                  <a:gd name="connsiteX2" fmla="*/ 12192000 w 12192000"/>
                  <a:gd name="connsiteY2" fmla="*/ 3033486 h 4323442"/>
                  <a:gd name="connsiteX3" fmla="*/ 4049486 w 12192000"/>
                  <a:gd name="connsiteY3" fmla="*/ 4323442 h 4323442"/>
                  <a:gd name="connsiteX4" fmla="*/ 0 w 12192000"/>
                  <a:gd name="connsiteY4" fmla="*/ 3033486 h 4323442"/>
                  <a:gd name="connsiteX5" fmla="*/ 0 w 12192000"/>
                  <a:gd name="connsiteY5" fmla="*/ 0 h 4323442"/>
                  <a:gd name="connsiteX0" fmla="*/ 0 w 12192000"/>
                  <a:gd name="connsiteY0" fmla="*/ 0 h 4323442"/>
                  <a:gd name="connsiteX1" fmla="*/ 12192000 w 12192000"/>
                  <a:gd name="connsiteY1" fmla="*/ 0 h 4323442"/>
                  <a:gd name="connsiteX2" fmla="*/ 12192000 w 12192000"/>
                  <a:gd name="connsiteY2" fmla="*/ 3033486 h 4323442"/>
                  <a:gd name="connsiteX3" fmla="*/ 4049486 w 12192000"/>
                  <a:gd name="connsiteY3" fmla="*/ 4323442 h 4323442"/>
                  <a:gd name="connsiteX4" fmla="*/ 0 w 12192000"/>
                  <a:gd name="connsiteY4" fmla="*/ 3033486 h 4323442"/>
                  <a:gd name="connsiteX5" fmla="*/ 0 w 12192000"/>
                  <a:gd name="connsiteY5" fmla="*/ 0 h 4323442"/>
                  <a:gd name="connsiteX0" fmla="*/ 0 w 12192000"/>
                  <a:gd name="connsiteY0" fmla="*/ 0 h 4323442"/>
                  <a:gd name="connsiteX1" fmla="*/ 12192000 w 12192000"/>
                  <a:gd name="connsiteY1" fmla="*/ 0 h 4323442"/>
                  <a:gd name="connsiteX2" fmla="*/ 12192000 w 12192000"/>
                  <a:gd name="connsiteY2" fmla="*/ 3033486 h 4323442"/>
                  <a:gd name="connsiteX3" fmla="*/ 4049486 w 12192000"/>
                  <a:gd name="connsiteY3" fmla="*/ 4323442 h 4323442"/>
                  <a:gd name="connsiteX4" fmla="*/ 0 w 12192000"/>
                  <a:gd name="connsiteY4" fmla="*/ 3033486 h 4323442"/>
                  <a:gd name="connsiteX5" fmla="*/ 0 w 12192000"/>
                  <a:gd name="connsiteY5" fmla="*/ 0 h 4323442"/>
                  <a:gd name="connsiteX0" fmla="*/ 0 w 12192000"/>
                  <a:gd name="connsiteY0" fmla="*/ 0 h 3412671"/>
                  <a:gd name="connsiteX1" fmla="*/ 12192000 w 12192000"/>
                  <a:gd name="connsiteY1" fmla="*/ 0 h 3412671"/>
                  <a:gd name="connsiteX2" fmla="*/ 12192000 w 12192000"/>
                  <a:gd name="connsiteY2" fmla="*/ 3033486 h 3412671"/>
                  <a:gd name="connsiteX3" fmla="*/ 0 w 12192000"/>
                  <a:gd name="connsiteY3" fmla="*/ 3033486 h 3412671"/>
                  <a:gd name="connsiteX4" fmla="*/ 0 w 12192000"/>
                  <a:gd name="connsiteY4" fmla="*/ 0 h 3412671"/>
                  <a:gd name="connsiteX0" fmla="*/ 0 w 12192000"/>
                  <a:gd name="connsiteY0" fmla="*/ 0 h 4366530"/>
                  <a:gd name="connsiteX1" fmla="*/ 12192000 w 12192000"/>
                  <a:gd name="connsiteY1" fmla="*/ 0 h 4366530"/>
                  <a:gd name="connsiteX2" fmla="*/ 12192000 w 12192000"/>
                  <a:gd name="connsiteY2" fmla="*/ 3033486 h 4366530"/>
                  <a:gd name="connsiteX3" fmla="*/ 6070600 w 12192000"/>
                  <a:gd name="connsiteY3" fmla="*/ 4366530 h 4366530"/>
                  <a:gd name="connsiteX4" fmla="*/ 0 w 12192000"/>
                  <a:gd name="connsiteY4" fmla="*/ 3033486 h 4366530"/>
                  <a:gd name="connsiteX5" fmla="*/ 0 w 12192000"/>
                  <a:gd name="connsiteY5" fmla="*/ 0 h 4366530"/>
                  <a:gd name="connsiteX0" fmla="*/ 0 w 12192000"/>
                  <a:gd name="connsiteY0" fmla="*/ 0 h 4366530"/>
                  <a:gd name="connsiteX1" fmla="*/ 12192000 w 12192000"/>
                  <a:gd name="connsiteY1" fmla="*/ 0 h 4366530"/>
                  <a:gd name="connsiteX2" fmla="*/ 12192000 w 12192000"/>
                  <a:gd name="connsiteY2" fmla="*/ 3033486 h 4366530"/>
                  <a:gd name="connsiteX3" fmla="*/ 6070600 w 12192000"/>
                  <a:gd name="connsiteY3" fmla="*/ 4366530 h 4366530"/>
                  <a:gd name="connsiteX4" fmla="*/ 0 w 12192000"/>
                  <a:gd name="connsiteY4" fmla="*/ 3033486 h 4366530"/>
                  <a:gd name="connsiteX5" fmla="*/ 0 w 12192000"/>
                  <a:gd name="connsiteY5" fmla="*/ 0 h 4366530"/>
                  <a:gd name="connsiteX0" fmla="*/ 0 w 12192000"/>
                  <a:gd name="connsiteY0" fmla="*/ 0 h 4366530"/>
                  <a:gd name="connsiteX1" fmla="*/ 12192000 w 12192000"/>
                  <a:gd name="connsiteY1" fmla="*/ 0 h 4366530"/>
                  <a:gd name="connsiteX2" fmla="*/ 12192000 w 12192000"/>
                  <a:gd name="connsiteY2" fmla="*/ 3033486 h 4366530"/>
                  <a:gd name="connsiteX3" fmla="*/ 6070600 w 12192000"/>
                  <a:gd name="connsiteY3" fmla="*/ 4366530 h 4366530"/>
                  <a:gd name="connsiteX4" fmla="*/ 0 w 12192000"/>
                  <a:gd name="connsiteY4" fmla="*/ 3033486 h 4366530"/>
                  <a:gd name="connsiteX5" fmla="*/ 0 w 12192000"/>
                  <a:gd name="connsiteY5" fmla="*/ 0 h 4366530"/>
                  <a:gd name="connsiteX0" fmla="*/ 0 w 12192000"/>
                  <a:gd name="connsiteY0" fmla="*/ 0 h 3947430"/>
                  <a:gd name="connsiteX1" fmla="*/ 12192000 w 12192000"/>
                  <a:gd name="connsiteY1" fmla="*/ 0 h 3947430"/>
                  <a:gd name="connsiteX2" fmla="*/ 12192000 w 12192000"/>
                  <a:gd name="connsiteY2" fmla="*/ 3033486 h 3947430"/>
                  <a:gd name="connsiteX3" fmla="*/ 3606800 w 12192000"/>
                  <a:gd name="connsiteY3" fmla="*/ 3947430 h 3947430"/>
                  <a:gd name="connsiteX4" fmla="*/ 0 w 12192000"/>
                  <a:gd name="connsiteY4" fmla="*/ 3033486 h 3947430"/>
                  <a:gd name="connsiteX5" fmla="*/ 0 w 12192000"/>
                  <a:gd name="connsiteY5" fmla="*/ 0 h 394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92000" h="3947430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3033486"/>
                    </a:lnTo>
                    <a:cubicBezTo>
                      <a:pt x="11252200" y="3602491"/>
                      <a:pt x="7467600" y="2017030"/>
                      <a:pt x="3606800" y="3947430"/>
                    </a:cubicBezTo>
                    <a:cubicBezTo>
                      <a:pt x="1562100" y="3439430"/>
                      <a:pt x="1092200" y="3602491"/>
                      <a:pt x="0" y="303348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2000">
                    <a:schemeClr val="accent1">
                      <a:alpha val="8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Calibri" panose="020F0502020204030204"/>
                  <a:cs typeface="B Nazanin" panose="00000400000000000000" pitchFamily="2" charset="-7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B77227-AC07-CE4F-9316-7F804760A2E3}"/>
                  </a:ext>
                </a:extLst>
              </p:cNvPr>
              <p:cNvSpPr txBox="1"/>
              <p:nvPr/>
            </p:nvSpPr>
            <p:spPr>
              <a:xfrm>
                <a:off x="237022" y="1500606"/>
                <a:ext cx="6622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36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B Nazanin" panose="00000400000000000000" pitchFamily="2" charset="-78"/>
                  </a:rPr>
                  <a:t>Fields of activity of the group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55B409A-FB7C-53E5-FDDC-8BFE660115A9}"/>
                  </a:ext>
                </a:extLst>
              </p:cNvPr>
              <p:cNvSpPr/>
              <p:nvPr/>
            </p:nvSpPr>
            <p:spPr>
              <a:xfrm>
                <a:off x="8301708" y="6638228"/>
                <a:ext cx="745671" cy="7456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Calibri" panose="020F0502020204030204"/>
                  <a:cs typeface="B Nazanin" panose="00000400000000000000" pitchFamily="2" charset="-78"/>
                </a:endParaRPr>
              </a:p>
            </p:txBody>
          </p:sp>
        </p:grpSp>
      </p:grp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84823469-8859-2479-7BDC-E38B769D7A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4497" y="5890415"/>
            <a:ext cx="611976" cy="6119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CAE11A-28B9-FA76-A991-DEC4545CE2D6}"/>
              </a:ext>
            </a:extLst>
          </p:cNvPr>
          <p:cNvGrpSpPr/>
          <p:nvPr/>
        </p:nvGrpSpPr>
        <p:grpSpPr>
          <a:xfrm>
            <a:off x="467875" y="4060093"/>
            <a:ext cx="2112250" cy="369332"/>
            <a:chOff x="625719" y="4353591"/>
            <a:chExt cx="2560443" cy="492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63D208-286A-6B12-8792-AA6379F1977E}"/>
                </a:ext>
              </a:extLst>
            </p:cNvPr>
            <p:cNvSpPr txBox="1"/>
            <p:nvPr/>
          </p:nvSpPr>
          <p:spPr>
            <a:xfrm>
              <a:off x="1207510" y="4353591"/>
              <a:ext cx="1978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Smart health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37F45D-702C-9100-005C-8BD6D92F0D16}"/>
                </a:ext>
              </a:extLst>
            </p:cNvPr>
            <p:cNvGrpSpPr/>
            <p:nvPr/>
          </p:nvGrpSpPr>
          <p:grpSpPr>
            <a:xfrm>
              <a:off x="625719" y="4361384"/>
              <a:ext cx="446086" cy="446078"/>
              <a:chOff x="6496432" y="2953781"/>
              <a:chExt cx="446086" cy="44607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B8CA8D-09A1-8A24-A04D-20D8A04D6E93}"/>
                  </a:ext>
                </a:extLst>
              </p:cNvPr>
              <p:cNvSpPr/>
              <p:nvPr/>
            </p:nvSpPr>
            <p:spPr>
              <a:xfrm rot="5400000" flipH="1">
                <a:off x="6496436" y="2953777"/>
                <a:ext cx="446078" cy="4460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4D6AAB6B-40F0-C406-A33E-F790089269F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546BA0-A631-547A-D4DE-12B480D86BE0}"/>
              </a:ext>
            </a:extLst>
          </p:cNvPr>
          <p:cNvGrpSpPr/>
          <p:nvPr/>
        </p:nvGrpSpPr>
        <p:grpSpPr>
          <a:xfrm>
            <a:off x="467875" y="4616490"/>
            <a:ext cx="3264154" cy="369332"/>
            <a:chOff x="625719" y="4353591"/>
            <a:chExt cx="3956766" cy="4924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5BA83-746F-A979-2748-91AC40134AE9}"/>
                </a:ext>
              </a:extLst>
            </p:cNvPr>
            <p:cNvSpPr txBox="1"/>
            <p:nvPr/>
          </p:nvSpPr>
          <p:spPr>
            <a:xfrm>
              <a:off x="1207510" y="4353591"/>
              <a:ext cx="337497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Smart transportation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1644F2-410C-8391-51A5-DDC241EF5088}"/>
                </a:ext>
              </a:extLst>
            </p:cNvPr>
            <p:cNvGrpSpPr/>
            <p:nvPr/>
          </p:nvGrpSpPr>
          <p:grpSpPr>
            <a:xfrm>
              <a:off x="625719" y="4361384"/>
              <a:ext cx="446086" cy="446078"/>
              <a:chOff x="6496432" y="2953781"/>
              <a:chExt cx="446086" cy="44607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DFDDB66-AC73-F82C-6000-84CD1D323914}"/>
                  </a:ext>
                </a:extLst>
              </p:cNvPr>
              <p:cNvSpPr/>
              <p:nvPr/>
            </p:nvSpPr>
            <p:spPr>
              <a:xfrm rot="5400000" flipH="1">
                <a:off x="6496436" y="2953777"/>
                <a:ext cx="446078" cy="4460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E40F12C2-0338-420E-0C05-6481DC91FC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851902-2C62-3C01-853F-99878BEF193A}"/>
              </a:ext>
            </a:extLst>
          </p:cNvPr>
          <p:cNvGrpSpPr/>
          <p:nvPr/>
        </p:nvGrpSpPr>
        <p:grpSpPr>
          <a:xfrm>
            <a:off x="467875" y="5178732"/>
            <a:ext cx="2112250" cy="369332"/>
            <a:chOff x="625719" y="4353591"/>
            <a:chExt cx="2560443" cy="4924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8203D7-322C-D794-4052-E30F9139B843}"/>
                </a:ext>
              </a:extLst>
            </p:cNvPr>
            <p:cNvSpPr txBox="1"/>
            <p:nvPr/>
          </p:nvSpPr>
          <p:spPr>
            <a:xfrm>
              <a:off x="1207510" y="4353591"/>
              <a:ext cx="1978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Smart home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62C5010-1FD4-A917-A8AD-75F9A374C146}"/>
                </a:ext>
              </a:extLst>
            </p:cNvPr>
            <p:cNvGrpSpPr/>
            <p:nvPr/>
          </p:nvGrpSpPr>
          <p:grpSpPr>
            <a:xfrm>
              <a:off x="625719" y="4361384"/>
              <a:ext cx="446086" cy="446078"/>
              <a:chOff x="6496432" y="2953781"/>
              <a:chExt cx="446086" cy="44607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A09CBE1-07C9-464A-818F-39B371E92030}"/>
                  </a:ext>
                </a:extLst>
              </p:cNvPr>
              <p:cNvSpPr/>
              <p:nvPr/>
            </p:nvSpPr>
            <p:spPr>
              <a:xfrm rot="5400000" flipH="1">
                <a:off x="6496436" y="2953777"/>
                <a:ext cx="446078" cy="4460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0017B04-04A3-6E6C-D1DB-D03B9C1D218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30C8D-61A4-81C6-7F36-5D1FA79E0602}"/>
              </a:ext>
            </a:extLst>
          </p:cNvPr>
          <p:cNvGrpSpPr/>
          <p:nvPr/>
        </p:nvGrpSpPr>
        <p:grpSpPr>
          <a:xfrm>
            <a:off x="4092910" y="4028999"/>
            <a:ext cx="1934010" cy="371498"/>
            <a:chOff x="7838467" y="4157885"/>
            <a:chExt cx="2578680" cy="49533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B39F62-F700-8211-B5D3-17A936300671}"/>
                </a:ext>
              </a:extLst>
            </p:cNvPr>
            <p:cNvSpPr txBox="1"/>
            <p:nvPr/>
          </p:nvSpPr>
          <p:spPr>
            <a:xfrm>
              <a:off x="8438495" y="4160773"/>
              <a:ext cx="1978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ar-IQ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سلامت هوشمند</a:t>
              </a:r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 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7B92CE0-CDB1-CB55-E4C5-5C6D35CF3205}"/>
                </a:ext>
              </a:extLst>
            </p:cNvPr>
            <p:cNvGrpSpPr/>
            <p:nvPr/>
          </p:nvGrpSpPr>
          <p:grpSpPr>
            <a:xfrm>
              <a:off x="7838467" y="4157885"/>
              <a:ext cx="446085" cy="446078"/>
              <a:chOff x="6467893" y="2943100"/>
              <a:chExt cx="446085" cy="44607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331FBB9-55B3-1741-496F-EB16EDC2C8E5}"/>
                  </a:ext>
                </a:extLst>
              </p:cNvPr>
              <p:cNvSpPr/>
              <p:nvPr/>
            </p:nvSpPr>
            <p:spPr>
              <a:xfrm rot="5400000" flipH="1">
                <a:off x="6467897" y="2943096"/>
                <a:ext cx="446078" cy="4460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541206F2-006A-86CE-8B90-4667715F6F4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CE3E8-265C-BE06-F2B2-4E5754BA5DE9}"/>
              </a:ext>
            </a:extLst>
          </p:cNvPr>
          <p:cNvGrpSpPr/>
          <p:nvPr/>
        </p:nvGrpSpPr>
        <p:grpSpPr>
          <a:xfrm>
            <a:off x="4105181" y="4590849"/>
            <a:ext cx="2233462" cy="371498"/>
            <a:chOff x="7838467" y="4157885"/>
            <a:chExt cx="2977949" cy="49533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61AD8CA-C0BF-202C-A0C5-7DF79F1060F4}"/>
                </a:ext>
              </a:extLst>
            </p:cNvPr>
            <p:cNvSpPr txBox="1"/>
            <p:nvPr/>
          </p:nvSpPr>
          <p:spPr>
            <a:xfrm>
              <a:off x="8438495" y="4160773"/>
              <a:ext cx="2377921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ar-IQ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حمل و نقل هوشمند</a:t>
              </a:r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 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1C0328B-19A3-0502-04E6-7ED42C61636A}"/>
                </a:ext>
              </a:extLst>
            </p:cNvPr>
            <p:cNvGrpSpPr/>
            <p:nvPr/>
          </p:nvGrpSpPr>
          <p:grpSpPr>
            <a:xfrm>
              <a:off x="7838467" y="4157885"/>
              <a:ext cx="446085" cy="446078"/>
              <a:chOff x="6467893" y="2943100"/>
              <a:chExt cx="446085" cy="44607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655319A-0A34-705A-9EA2-A315F31D81FE}"/>
                  </a:ext>
                </a:extLst>
              </p:cNvPr>
              <p:cNvSpPr/>
              <p:nvPr/>
            </p:nvSpPr>
            <p:spPr>
              <a:xfrm rot="5400000" flipH="1">
                <a:off x="6467897" y="2943096"/>
                <a:ext cx="446078" cy="4460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9EB2F7C2-BAD6-57BF-8181-663FC063296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BA64671-933B-A534-8D95-08F430A81774}"/>
              </a:ext>
            </a:extLst>
          </p:cNvPr>
          <p:cNvGrpSpPr/>
          <p:nvPr/>
        </p:nvGrpSpPr>
        <p:grpSpPr>
          <a:xfrm>
            <a:off x="4092910" y="5141883"/>
            <a:ext cx="1934010" cy="371498"/>
            <a:chOff x="7838467" y="4157885"/>
            <a:chExt cx="2578680" cy="49533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33C45D-636E-4990-A488-03A5AC6716B5}"/>
                </a:ext>
              </a:extLst>
            </p:cNvPr>
            <p:cNvSpPr txBox="1"/>
            <p:nvPr/>
          </p:nvSpPr>
          <p:spPr>
            <a:xfrm>
              <a:off x="8438495" y="4160773"/>
              <a:ext cx="197865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ar-IQ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خانه هوشمند</a:t>
              </a:r>
              <a:r>
                <a:rPr lang="en-US" dirty="0">
                  <a:solidFill>
                    <a:srgbClr val="374151"/>
                  </a:solidFill>
                  <a:latin typeface="Arial" panose="020B0604020202020204" pitchFamily="34" charset="0"/>
                  <a:cs typeface="B Nazanin" panose="00000400000000000000" pitchFamily="2" charset="-78"/>
                </a:rPr>
                <a:t> </a:t>
              </a: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A87E39A-87D1-F5F3-57AB-F86DEBF3FF29}"/>
                </a:ext>
              </a:extLst>
            </p:cNvPr>
            <p:cNvGrpSpPr/>
            <p:nvPr/>
          </p:nvGrpSpPr>
          <p:grpSpPr>
            <a:xfrm>
              <a:off x="7838467" y="4157885"/>
              <a:ext cx="446085" cy="446078"/>
              <a:chOff x="6467893" y="2943100"/>
              <a:chExt cx="446085" cy="44607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0F890CD-929C-601B-B1C3-C978A748983B}"/>
                  </a:ext>
                </a:extLst>
              </p:cNvPr>
              <p:cNvSpPr/>
              <p:nvPr/>
            </p:nvSpPr>
            <p:spPr>
              <a:xfrm rot="5400000" flipH="1">
                <a:off x="6467897" y="2943096"/>
                <a:ext cx="446078" cy="4460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013" dirty="0">
                  <a:solidFill>
                    <a:prstClr val="white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3BA5A25-53DD-C631-257A-CDDD6531DFF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597227" y="3100546"/>
                <a:ext cx="244497" cy="152549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7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013">
                  <a:solidFill>
                    <a:prstClr val="black"/>
                  </a:solidFill>
                  <a:latin typeface="Calibri"/>
                  <a:cs typeface="B Nazanin" panose="00000400000000000000" pitchFamily="2" charset="-78"/>
                </a:endParaRPr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31E5B5BB-74A7-199C-F9B4-976A4B7C2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" r="12107"/>
          <a:stretch/>
        </p:blipFill>
        <p:spPr>
          <a:xfrm>
            <a:off x="9084689" y="3693399"/>
            <a:ext cx="3088336" cy="1835678"/>
          </a:xfrm>
          <a:custGeom>
            <a:avLst/>
            <a:gdLst>
              <a:gd name="connsiteX0" fmla="*/ 1466850 w 2933700"/>
              <a:gd name="connsiteY0" fmla="*/ 0 h 5197220"/>
              <a:gd name="connsiteX1" fmla="*/ 2933700 w 2933700"/>
              <a:gd name="connsiteY1" fmla="*/ 836127 h 5197220"/>
              <a:gd name="connsiteX2" fmla="*/ 2933700 w 2933700"/>
              <a:gd name="connsiteY2" fmla="*/ 4361093 h 5197220"/>
              <a:gd name="connsiteX3" fmla="*/ 1466850 w 2933700"/>
              <a:gd name="connsiteY3" fmla="*/ 5197220 h 5197220"/>
              <a:gd name="connsiteX4" fmla="*/ 0 w 2933700"/>
              <a:gd name="connsiteY4" fmla="*/ 4361093 h 5197220"/>
              <a:gd name="connsiteX5" fmla="*/ 0 w 2933700"/>
              <a:gd name="connsiteY5" fmla="*/ 836127 h 5197220"/>
              <a:gd name="connsiteX6" fmla="*/ 1466850 w 2933700"/>
              <a:gd name="connsiteY6" fmla="*/ 0 h 519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700" h="5197220">
                <a:moveTo>
                  <a:pt x="1466850" y="0"/>
                </a:moveTo>
                <a:cubicBezTo>
                  <a:pt x="2277013" y="0"/>
                  <a:pt x="2933700" y="374393"/>
                  <a:pt x="2933700" y="836127"/>
                </a:cubicBezTo>
                <a:lnTo>
                  <a:pt x="2933700" y="4361093"/>
                </a:lnTo>
                <a:cubicBezTo>
                  <a:pt x="2933700" y="4822828"/>
                  <a:pt x="2277013" y="5197220"/>
                  <a:pt x="1466850" y="5197220"/>
                </a:cubicBezTo>
                <a:cubicBezTo>
                  <a:pt x="656687" y="5197220"/>
                  <a:pt x="0" y="4822828"/>
                  <a:pt x="0" y="4361093"/>
                </a:cubicBezTo>
                <a:lnTo>
                  <a:pt x="0" y="836127"/>
                </a:lnTo>
                <a:cubicBezTo>
                  <a:pt x="0" y="374393"/>
                  <a:pt x="656687" y="0"/>
                  <a:pt x="1466850" y="0"/>
                </a:cubicBez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EC83506-BB93-8D6B-0A18-EB4941D670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624"/>
          <a:stretch/>
        </p:blipFill>
        <p:spPr>
          <a:xfrm>
            <a:off x="9142566" y="2426433"/>
            <a:ext cx="3133604" cy="1869542"/>
          </a:xfrm>
          <a:custGeom>
            <a:avLst/>
            <a:gdLst>
              <a:gd name="connsiteX0" fmla="*/ 1466850 w 2933700"/>
              <a:gd name="connsiteY0" fmla="*/ 0 h 5197220"/>
              <a:gd name="connsiteX1" fmla="*/ 2933700 w 2933700"/>
              <a:gd name="connsiteY1" fmla="*/ 836127 h 5197220"/>
              <a:gd name="connsiteX2" fmla="*/ 2933700 w 2933700"/>
              <a:gd name="connsiteY2" fmla="*/ 4361093 h 5197220"/>
              <a:gd name="connsiteX3" fmla="*/ 1466850 w 2933700"/>
              <a:gd name="connsiteY3" fmla="*/ 5197220 h 5197220"/>
              <a:gd name="connsiteX4" fmla="*/ 0 w 2933700"/>
              <a:gd name="connsiteY4" fmla="*/ 4361093 h 5197220"/>
              <a:gd name="connsiteX5" fmla="*/ 0 w 2933700"/>
              <a:gd name="connsiteY5" fmla="*/ 836127 h 5197220"/>
              <a:gd name="connsiteX6" fmla="*/ 1466850 w 2933700"/>
              <a:gd name="connsiteY6" fmla="*/ 0 h 519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700" h="5197220">
                <a:moveTo>
                  <a:pt x="1466850" y="0"/>
                </a:moveTo>
                <a:cubicBezTo>
                  <a:pt x="2277013" y="0"/>
                  <a:pt x="2933700" y="374393"/>
                  <a:pt x="2933700" y="836127"/>
                </a:cubicBezTo>
                <a:lnTo>
                  <a:pt x="2933700" y="4361093"/>
                </a:lnTo>
                <a:cubicBezTo>
                  <a:pt x="2933700" y="4822828"/>
                  <a:pt x="2277013" y="5197220"/>
                  <a:pt x="1466850" y="5197220"/>
                </a:cubicBezTo>
                <a:cubicBezTo>
                  <a:pt x="656687" y="5197220"/>
                  <a:pt x="0" y="4822828"/>
                  <a:pt x="0" y="4361093"/>
                </a:cubicBezTo>
                <a:lnTo>
                  <a:pt x="0" y="836127"/>
                </a:lnTo>
                <a:cubicBezTo>
                  <a:pt x="0" y="374393"/>
                  <a:pt x="656687" y="0"/>
                  <a:pt x="1466850" y="0"/>
                </a:cubicBezTo>
                <a:close/>
              </a:path>
            </a:pathLst>
          </a:cu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7BAE205-C119-A8AC-6F32-A10E3E70516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" b="324"/>
          <a:stretch/>
        </p:blipFill>
        <p:spPr>
          <a:xfrm>
            <a:off x="9129957" y="1037277"/>
            <a:ext cx="3088336" cy="2044837"/>
          </a:xfrm>
          <a:custGeom>
            <a:avLst/>
            <a:gdLst>
              <a:gd name="connsiteX0" fmla="*/ 1466850 w 2933700"/>
              <a:gd name="connsiteY0" fmla="*/ 0 h 5197220"/>
              <a:gd name="connsiteX1" fmla="*/ 2933700 w 2933700"/>
              <a:gd name="connsiteY1" fmla="*/ 836127 h 5197220"/>
              <a:gd name="connsiteX2" fmla="*/ 2933700 w 2933700"/>
              <a:gd name="connsiteY2" fmla="*/ 4361093 h 5197220"/>
              <a:gd name="connsiteX3" fmla="*/ 1466850 w 2933700"/>
              <a:gd name="connsiteY3" fmla="*/ 5197220 h 5197220"/>
              <a:gd name="connsiteX4" fmla="*/ 0 w 2933700"/>
              <a:gd name="connsiteY4" fmla="*/ 4361093 h 5197220"/>
              <a:gd name="connsiteX5" fmla="*/ 0 w 2933700"/>
              <a:gd name="connsiteY5" fmla="*/ 836127 h 5197220"/>
              <a:gd name="connsiteX6" fmla="*/ 1466850 w 2933700"/>
              <a:gd name="connsiteY6" fmla="*/ 0 h 519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700" h="5197220">
                <a:moveTo>
                  <a:pt x="1466850" y="0"/>
                </a:moveTo>
                <a:cubicBezTo>
                  <a:pt x="2277013" y="0"/>
                  <a:pt x="2933700" y="374393"/>
                  <a:pt x="2933700" y="836127"/>
                </a:cubicBezTo>
                <a:lnTo>
                  <a:pt x="2933700" y="4361093"/>
                </a:lnTo>
                <a:cubicBezTo>
                  <a:pt x="2933700" y="4822828"/>
                  <a:pt x="2277013" y="5197220"/>
                  <a:pt x="1466850" y="5197220"/>
                </a:cubicBezTo>
                <a:cubicBezTo>
                  <a:pt x="656687" y="5197220"/>
                  <a:pt x="0" y="4822828"/>
                  <a:pt x="0" y="4361093"/>
                </a:cubicBezTo>
                <a:lnTo>
                  <a:pt x="0" y="836127"/>
                </a:lnTo>
                <a:cubicBezTo>
                  <a:pt x="0" y="374393"/>
                  <a:pt x="656687" y="0"/>
                  <a:pt x="146685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588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9B58CA07-884B-2386-5FAC-44D214EB5485}"/>
              </a:ext>
            </a:extLst>
          </p:cNvPr>
          <p:cNvSpPr/>
          <p:nvPr/>
        </p:nvSpPr>
        <p:spPr>
          <a:xfrm>
            <a:off x="5334118" y="4056835"/>
            <a:ext cx="2433521" cy="1113064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F224F4-A4A7-3C81-0A55-4D09D970CC6C}"/>
              </a:ext>
            </a:extLst>
          </p:cNvPr>
          <p:cNvGrpSpPr/>
          <p:nvPr/>
        </p:nvGrpSpPr>
        <p:grpSpPr>
          <a:xfrm>
            <a:off x="1524000" y="5169900"/>
            <a:ext cx="8848784" cy="745671"/>
            <a:chOff x="0" y="5750199"/>
            <a:chExt cx="11798378" cy="9942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6B4747-87D8-36FC-12B4-C0AA727AEB3A}"/>
                </a:ext>
              </a:extLst>
            </p:cNvPr>
            <p:cNvSpPr/>
            <p:nvPr/>
          </p:nvSpPr>
          <p:spPr>
            <a:xfrm>
              <a:off x="0" y="6224454"/>
              <a:ext cx="10609943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C0A0D22-66D5-F357-94C2-18B73C86652D}"/>
                </a:ext>
              </a:extLst>
            </p:cNvPr>
            <p:cNvSpPr/>
            <p:nvPr/>
          </p:nvSpPr>
          <p:spPr>
            <a:xfrm>
              <a:off x="10804150" y="575019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DDC5FED-4C15-0FA5-286F-D67B066CAC0D}"/>
              </a:ext>
            </a:extLst>
          </p:cNvPr>
          <p:cNvSpPr/>
          <p:nvPr/>
        </p:nvSpPr>
        <p:spPr>
          <a:xfrm>
            <a:off x="1524000" y="1"/>
            <a:ext cx="9144000" cy="33261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9C755-7F45-EF77-5218-14D0672C65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347" y="1989133"/>
            <a:ext cx="4543425" cy="26739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D686C-610B-8D6E-ADB0-AE588C41A414}"/>
              </a:ext>
            </a:extLst>
          </p:cNvPr>
          <p:cNvGrpSpPr/>
          <p:nvPr/>
        </p:nvGrpSpPr>
        <p:grpSpPr>
          <a:xfrm>
            <a:off x="1902631" y="910274"/>
            <a:ext cx="3422855" cy="2112118"/>
            <a:chOff x="7018594" y="3907812"/>
            <a:chExt cx="4563806" cy="28161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C34150-028D-D838-35EB-D01DDA261E00}"/>
                </a:ext>
              </a:extLst>
            </p:cNvPr>
            <p:cNvSpPr txBox="1"/>
            <p:nvPr/>
          </p:nvSpPr>
          <p:spPr>
            <a:xfrm>
              <a:off x="7018594" y="5123530"/>
              <a:ext cx="4563806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3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Introduction of projects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D8DEFE-EB79-76AF-BD1A-335EE29E4E3B}"/>
                </a:ext>
              </a:extLst>
            </p:cNvPr>
            <p:cNvSpPr txBox="1"/>
            <p:nvPr/>
          </p:nvSpPr>
          <p:spPr>
            <a:xfrm>
              <a:off x="8664426" y="3907812"/>
              <a:ext cx="1272142" cy="1231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685800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ar-IQ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5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DD4C48-C44B-5B64-285D-FF6D90FFB148}"/>
              </a:ext>
            </a:extLst>
          </p:cNvPr>
          <p:cNvCxnSpPr>
            <a:cxnSpLocks/>
          </p:cNvCxnSpPr>
          <p:nvPr/>
        </p:nvCxnSpPr>
        <p:spPr>
          <a:xfrm>
            <a:off x="1524002" y="4045134"/>
            <a:ext cx="209005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AF8D3F-21A0-A2F0-7034-57B748832082}"/>
              </a:ext>
            </a:extLst>
          </p:cNvPr>
          <p:cNvCxnSpPr>
            <a:cxnSpLocks/>
          </p:cNvCxnSpPr>
          <p:nvPr/>
        </p:nvCxnSpPr>
        <p:spPr>
          <a:xfrm>
            <a:off x="1524002" y="4271489"/>
            <a:ext cx="2090057" cy="0"/>
          </a:xfrm>
          <a:prstGeom prst="line">
            <a:avLst/>
          </a:prstGeom>
          <a:ln w="635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AC29EA-4D7F-E22C-D5FE-6EDBC9CB253A}"/>
              </a:ext>
            </a:extLst>
          </p:cNvPr>
          <p:cNvCxnSpPr>
            <a:cxnSpLocks/>
          </p:cNvCxnSpPr>
          <p:nvPr/>
        </p:nvCxnSpPr>
        <p:spPr>
          <a:xfrm>
            <a:off x="1524002" y="4497845"/>
            <a:ext cx="2090057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B0428A-9F3A-128B-9F20-1DFA39B504F6}"/>
              </a:ext>
            </a:extLst>
          </p:cNvPr>
          <p:cNvCxnSpPr>
            <a:cxnSpLocks/>
          </p:cNvCxnSpPr>
          <p:nvPr/>
        </p:nvCxnSpPr>
        <p:spPr>
          <a:xfrm>
            <a:off x="1524002" y="4724200"/>
            <a:ext cx="2090057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545DA3-EB78-31B5-C0B7-7017C530947B}"/>
              </a:ext>
            </a:extLst>
          </p:cNvPr>
          <p:cNvCxnSpPr>
            <a:cxnSpLocks/>
          </p:cNvCxnSpPr>
          <p:nvPr/>
        </p:nvCxnSpPr>
        <p:spPr>
          <a:xfrm>
            <a:off x="1524002" y="4950554"/>
            <a:ext cx="2090057" cy="0"/>
          </a:xfrm>
          <a:prstGeom prst="line">
            <a:avLst/>
          </a:prstGeom>
          <a:ln w="63500">
            <a:solidFill>
              <a:srgbClr val="9BD4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6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A40785-64F9-4347-F5F3-EB559719B2BB}"/>
              </a:ext>
            </a:extLst>
          </p:cNvPr>
          <p:cNvGrpSpPr/>
          <p:nvPr/>
        </p:nvGrpSpPr>
        <p:grpSpPr>
          <a:xfrm rot="16200000">
            <a:off x="1074401" y="596999"/>
            <a:ext cx="901202" cy="833883"/>
            <a:chOff x="10046732" y="-8067"/>
            <a:chExt cx="2141558" cy="19815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575DECD-9AED-95CF-436B-AF84D7062963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2378FD-79E6-17EA-8642-51711C217805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FE8C19-048D-C247-2EB5-30D6A900D50E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A4C78F-9936-7D1E-4F99-E09B7D6F1FA6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8617B0-1C1B-ECB4-64AB-FF5AB47F3E4F}"/>
              </a:ext>
            </a:extLst>
          </p:cNvPr>
          <p:cNvGrpSpPr/>
          <p:nvPr/>
        </p:nvGrpSpPr>
        <p:grpSpPr>
          <a:xfrm>
            <a:off x="2629786" y="6002303"/>
            <a:ext cx="8848784" cy="745671"/>
            <a:chOff x="0" y="5750199"/>
            <a:chExt cx="11798378" cy="9942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7093DA-A256-7BF4-010D-53B58EA3D341}"/>
                </a:ext>
              </a:extLst>
            </p:cNvPr>
            <p:cNvSpPr/>
            <p:nvPr/>
          </p:nvSpPr>
          <p:spPr>
            <a:xfrm>
              <a:off x="0" y="6224454"/>
              <a:ext cx="10609943" cy="45719"/>
            </a:xfrm>
            <a:prstGeom prst="rect">
              <a:avLst/>
            </a:prstGeom>
            <a:solidFill>
              <a:srgbClr val="97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876909-4717-589F-8B5C-65C7C50B581F}"/>
                </a:ext>
              </a:extLst>
            </p:cNvPr>
            <p:cNvSpPr/>
            <p:nvPr/>
          </p:nvSpPr>
          <p:spPr>
            <a:xfrm>
              <a:off x="10804150" y="5750199"/>
              <a:ext cx="994228" cy="9942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42F40C0-C6CB-445E-EEE4-99ABDAFE81B9}"/>
              </a:ext>
            </a:extLst>
          </p:cNvPr>
          <p:cNvSpPr/>
          <p:nvPr/>
        </p:nvSpPr>
        <p:spPr>
          <a:xfrm>
            <a:off x="8811490" y="0"/>
            <a:ext cx="1588899" cy="61252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49C58-0053-42DB-E6DB-B6DAD23A25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40" y="105768"/>
            <a:ext cx="2163116" cy="2163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05C77B-9EE4-7A29-5126-CBFB301FB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823" y="811089"/>
            <a:ext cx="1934117" cy="418895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E97C7F5-7DD9-29FA-84AC-DB8870A8FEEC}"/>
              </a:ext>
            </a:extLst>
          </p:cNvPr>
          <p:cNvGrpSpPr/>
          <p:nvPr/>
        </p:nvGrpSpPr>
        <p:grpSpPr>
          <a:xfrm>
            <a:off x="1317681" y="949775"/>
            <a:ext cx="6021632" cy="4729243"/>
            <a:chOff x="-502204" y="1783"/>
            <a:chExt cx="8028842" cy="63056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541183-2394-B3A5-7EF9-3CABB2920452}"/>
                </a:ext>
              </a:extLst>
            </p:cNvPr>
            <p:cNvSpPr txBox="1"/>
            <p:nvPr/>
          </p:nvSpPr>
          <p:spPr>
            <a:xfrm>
              <a:off x="609642" y="1783"/>
              <a:ext cx="4439378" cy="861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</a:t>
              </a:r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farming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D54C77-8458-C047-B6AB-B703ED698D57}"/>
                </a:ext>
              </a:extLst>
            </p:cNvPr>
            <p:cNvSpPr txBox="1"/>
            <p:nvPr/>
          </p:nvSpPr>
          <p:spPr>
            <a:xfrm>
              <a:off x="-502204" y="1198349"/>
              <a:ext cx="8028842" cy="5109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در حوزه کشاورزی هوشمند، گروه اینترنت اشیا پروژه گلدان هوشمند را انجام داده است.این گلدان شامل سنسورهای پایشی وضعیت گیاه ،اپلیکیشن کاربر و نمایشگر وضعیت گلدان می باشد که می تواند اطلاعات نور،دما و رطوبت را سنجیده و نمایش دهد.</a:t>
              </a:r>
              <a:endParaRPr lang="en-US" b="1" dirty="0">
                <a:latin typeface="Arial" panose="020B0604020202020204" pitchFamily="34" charset="0"/>
                <a:cs typeface="B Nazanin" panose="00000400000000000000" pitchFamily="2" charset="-78"/>
              </a:endParaRPr>
            </a:p>
            <a:p>
              <a:pPr algn="r" defTabSz="685800" rtl="1">
                <a:lnSpc>
                  <a:spcPct val="150000"/>
                </a:lnSpc>
              </a:pPr>
              <a:r>
                <a:rPr lang="fa-IR" b="1" dirty="0">
                  <a:latin typeface="Arial" panose="020B0604020202020204" pitchFamily="34" charset="0"/>
                  <a:cs typeface="B Nazanin" panose="00000400000000000000" pitchFamily="2" charset="-78"/>
                </a:rPr>
                <a:t>همچنین روی نمایشگر این گلدان هوشمند ایموجی هایی قرار داده شده که در شرایط مختلف به نمایش در می آید.(برای خنده،گریه یا عصبانی)</a:t>
              </a:r>
              <a:endParaRPr lang="ar-IQ" b="1" dirty="0">
                <a:latin typeface="Arial" panose="020B0604020202020204" pitchFamily="34" charset="0"/>
                <a:cs typeface="B Nazanin" panose="00000400000000000000" pitchFamily="2" charset="-78"/>
              </a:endParaRP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در فاز بعدی گلدان، آبیاری هوشمند گیاه نیز در حال اجرا می باشد.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این محصول برای فروش تجاری کاربردی وکارآمد است و استقبال خوبی نیز از آن شده است.</a:t>
              </a:r>
              <a:endParaRPr lang="en-US" b="1" dirty="0"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270" y="2671513"/>
            <a:ext cx="2077686" cy="27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0DB538-0787-23A7-E774-12F84DB1EAAF}"/>
              </a:ext>
            </a:extLst>
          </p:cNvPr>
          <p:cNvSpPr/>
          <p:nvPr/>
        </p:nvSpPr>
        <p:spPr>
          <a:xfrm flipH="1" flipV="1">
            <a:off x="1886779" y="6471173"/>
            <a:ext cx="8528715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DC01B-FFB0-5987-1B9A-5D5D8B833CAC}"/>
              </a:ext>
            </a:extLst>
          </p:cNvPr>
          <p:cNvSpPr/>
          <p:nvPr/>
        </p:nvSpPr>
        <p:spPr>
          <a:xfrm>
            <a:off x="8591043" y="302261"/>
            <a:ext cx="1865842" cy="5621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4ACABB-40F0-6DA4-C5ED-E1855AA76829}"/>
              </a:ext>
            </a:extLst>
          </p:cNvPr>
          <p:cNvSpPr/>
          <p:nvPr/>
        </p:nvSpPr>
        <p:spPr>
          <a:xfrm>
            <a:off x="7403455" y="3112804"/>
            <a:ext cx="2410246" cy="250828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A4D6C1-0FBE-BACA-CA70-B8477A0F15EB}"/>
              </a:ext>
            </a:extLst>
          </p:cNvPr>
          <p:cNvGrpSpPr/>
          <p:nvPr/>
        </p:nvGrpSpPr>
        <p:grpSpPr>
          <a:xfrm rot="16200000">
            <a:off x="1076708" y="511245"/>
            <a:ext cx="901202" cy="833883"/>
            <a:chOff x="10046732" y="-8067"/>
            <a:chExt cx="2141558" cy="19815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F791EF-D7E0-3AD9-7318-B3D928C5FD75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A8AC9A-B0C0-759F-A770-7568926FBAAF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4A55F6-B452-3264-F9B1-BB36B6927E8C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C131EF-9062-0F49-BB93-6FB32AA051FA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31948-DE87-902B-3CE5-653DD7A5C8AA}"/>
              </a:ext>
            </a:extLst>
          </p:cNvPr>
          <p:cNvGrpSpPr/>
          <p:nvPr/>
        </p:nvGrpSpPr>
        <p:grpSpPr>
          <a:xfrm>
            <a:off x="1004553" y="949364"/>
            <a:ext cx="5832676" cy="4551221"/>
            <a:chOff x="-765168" y="83330"/>
            <a:chExt cx="7776901" cy="606829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23F0D3-4F1E-4AF8-8526-49B283E39FE6}"/>
                </a:ext>
              </a:extLst>
            </p:cNvPr>
            <p:cNvSpPr txBox="1"/>
            <p:nvPr/>
          </p:nvSpPr>
          <p:spPr>
            <a:xfrm>
              <a:off x="692192" y="83330"/>
              <a:ext cx="6319540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</a:t>
              </a:r>
              <a:r>
                <a:rPr lang="en-US" sz="3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160AE6-8741-7911-09D5-C226C5765988}"/>
                </a:ext>
              </a:extLst>
            </p:cNvPr>
            <p:cNvSpPr txBox="1"/>
            <p:nvPr/>
          </p:nvSpPr>
          <p:spPr>
            <a:xfrm>
              <a:off x="-765168" y="1042533"/>
              <a:ext cx="7776901" cy="5109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در حوزه سلامت،فعالیت گروه در پروژه دستبند سلامت یارین بوده است.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دستبند سلامت یارین دارای فیچر های سنجش سلامت جسمانی مانند: فشارخون ، ضربان قلب و تنفس می باشد.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این اطلاعات توسط پردازنده، بررسی و</a:t>
              </a:r>
              <a:r>
                <a:rPr lang="fa-IR" b="1" dirty="0">
                  <a:latin typeface="Arial" panose="020B0604020202020204" pitchFamily="34" charset="0"/>
                  <a:cs typeface="B Nazanin" panose="00000400000000000000" pitchFamily="2" charset="-78"/>
                </a:rPr>
                <a:t> قابلیت نمایش در اپلیکشن مخصوص خود را دارد</a:t>
              </a: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 </a:t>
              </a:r>
              <a:r>
                <a:rPr lang="fa-IR" b="1" dirty="0">
                  <a:latin typeface="Arial" panose="020B0604020202020204" pitchFamily="34" charset="0"/>
                  <a:cs typeface="B Nazanin" panose="00000400000000000000" pitchFamily="2" charset="-78"/>
                </a:rPr>
                <a:t>.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همچنین در این دستبند ویژگی تشخیص سقوط وجود دارد که برای سالمندان و جلوگیری از حوادث شدید بسیار موثر است.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به این صورت که در صورت اعلام سقوط توسط حسگر ها و سیگنال های حیاتی،درخواست کمک به مراکز ارژانس اعلام می شود.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4" r="24786"/>
          <a:stretch/>
        </p:blipFill>
        <p:spPr>
          <a:xfrm>
            <a:off x="7265068" y="2877516"/>
            <a:ext cx="2210853" cy="2480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1980" r="4436" b="2515"/>
          <a:stretch/>
        </p:blipFill>
        <p:spPr>
          <a:xfrm>
            <a:off x="9527983" y="477585"/>
            <a:ext cx="2464195" cy="47998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7451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5A4D6C1-0FBE-BACA-CA70-B8477A0F15EB}"/>
              </a:ext>
            </a:extLst>
          </p:cNvPr>
          <p:cNvGrpSpPr/>
          <p:nvPr/>
        </p:nvGrpSpPr>
        <p:grpSpPr>
          <a:xfrm rot="16200000">
            <a:off x="432763" y="194252"/>
            <a:ext cx="901202" cy="833883"/>
            <a:chOff x="10046732" y="-8067"/>
            <a:chExt cx="2141558" cy="198158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F791EF-D7E0-3AD9-7318-B3D928C5FD75}"/>
                </a:ext>
              </a:extLst>
            </p:cNvPr>
            <p:cNvSpPr/>
            <p:nvPr/>
          </p:nvSpPr>
          <p:spPr>
            <a:xfrm rot="16200000">
              <a:off x="10408537" y="-88262"/>
              <a:ext cx="781257" cy="941649"/>
            </a:xfrm>
            <a:custGeom>
              <a:avLst/>
              <a:gdLst>
                <a:gd name="connsiteX0" fmla="*/ 781257 w 781257"/>
                <a:gd name="connsiteY0" fmla="*/ 468653 h 941649"/>
                <a:gd name="connsiteX1" fmla="*/ 781257 w 781257"/>
                <a:gd name="connsiteY1" fmla="*/ 941649 h 941649"/>
                <a:gd name="connsiteX2" fmla="*/ 57701 w 781257"/>
                <a:gd name="connsiteY2" fmla="*/ 310003 h 941649"/>
                <a:gd name="connsiteX3" fmla="*/ 41574 w 781257"/>
                <a:gd name="connsiteY3" fmla="*/ 72211 h 941649"/>
                <a:gd name="connsiteX4" fmla="*/ 54242 w 781257"/>
                <a:gd name="connsiteY4" fmla="*/ 57700 h 941649"/>
                <a:gd name="connsiteX5" fmla="*/ 292033 w 781257"/>
                <a:gd name="connsiteY5" fmla="*/ 41573 h 941649"/>
                <a:gd name="connsiteX6" fmla="*/ 781257 w 781257"/>
                <a:gd name="connsiteY6" fmla="*/ 468653 h 9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257" h="941649">
                  <a:moveTo>
                    <a:pt x="781257" y="468653"/>
                  </a:moveTo>
                  <a:lnTo>
                    <a:pt x="781257" y="941649"/>
                  </a:lnTo>
                  <a:lnTo>
                    <a:pt x="57701" y="310003"/>
                  </a:lnTo>
                  <a:cubicBezTo>
                    <a:pt x="-12417" y="248791"/>
                    <a:pt x="-19637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781257" y="46865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A8AC9A-B0C0-759F-A770-7568926FBAAF}"/>
                </a:ext>
              </a:extLst>
            </p:cNvPr>
            <p:cNvSpPr/>
            <p:nvPr/>
          </p:nvSpPr>
          <p:spPr>
            <a:xfrm rot="16200000">
              <a:off x="10062423" y="-23758"/>
              <a:ext cx="1796882" cy="1828264"/>
            </a:xfrm>
            <a:custGeom>
              <a:avLst/>
              <a:gdLst>
                <a:gd name="connsiteX0" fmla="*/ 1796882 w 1796882"/>
                <a:gd name="connsiteY0" fmla="*/ 1355268 h 1828264"/>
                <a:gd name="connsiteX1" fmla="*/ 1796882 w 1796882"/>
                <a:gd name="connsiteY1" fmla="*/ 1828264 h 1828264"/>
                <a:gd name="connsiteX2" fmla="*/ 57701 w 1796882"/>
                <a:gd name="connsiteY2" fmla="*/ 310003 h 1828264"/>
                <a:gd name="connsiteX3" fmla="*/ 41574 w 1796882"/>
                <a:gd name="connsiteY3" fmla="*/ 72211 h 1828264"/>
                <a:gd name="connsiteX4" fmla="*/ 54242 w 1796882"/>
                <a:gd name="connsiteY4" fmla="*/ 57700 h 1828264"/>
                <a:gd name="connsiteX5" fmla="*/ 292033 w 1796882"/>
                <a:gd name="connsiteY5" fmla="*/ 41573 h 1828264"/>
                <a:gd name="connsiteX6" fmla="*/ 1796882 w 1796882"/>
                <a:gd name="connsiteY6" fmla="*/ 1355268 h 182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6882" h="1828264">
                  <a:moveTo>
                    <a:pt x="1796882" y="1355268"/>
                  </a:moveTo>
                  <a:lnTo>
                    <a:pt x="1796882" y="1828264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796882" y="135526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4A55F6-B452-3264-F9B1-BB36B6927E8C}"/>
                </a:ext>
              </a:extLst>
            </p:cNvPr>
            <p:cNvSpPr/>
            <p:nvPr/>
          </p:nvSpPr>
          <p:spPr>
            <a:xfrm rot="16200000">
              <a:off x="11021130" y="77435"/>
              <a:ext cx="1252662" cy="1081658"/>
            </a:xfrm>
            <a:custGeom>
              <a:avLst/>
              <a:gdLst>
                <a:gd name="connsiteX0" fmla="*/ 1252662 w 1252662"/>
                <a:gd name="connsiteY0" fmla="*/ 880178 h 1081658"/>
                <a:gd name="connsiteX1" fmla="*/ 1252662 w 1252662"/>
                <a:gd name="connsiteY1" fmla="*/ 1081658 h 1081658"/>
                <a:gd name="connsiteX2" fmla="*/ 941637 w 1252662"/>
                <a:gd name="connsiteY2" fmla="*/ 1081658 h 1081658"/>
                <a:gd name="connsiteX3" fmla="*/ 57701 w 1252662"/>
                <a:gd name="connsiteY3" fmla="*/ 310003 h 1081658"/>
                <a:gd name="connsiteX4" fmla="*/ 41574 w 1252662"/>
                <a:gd name="connsiteY4" fmla="*/ 72211 h 1081658"/>
                <a:gd name="connsiteX5" fmla="*/ 54242 w 1252662"/>
                <a:gd name="connsiteY5" fmla="*/ 57700 h 1081658"/>
                <a:gd name="connsiteX6" fmla="*/ 292033 w 1252662"/>
                <a:gd name="connsiteY6" fmla="*/ 41573 h 1081658"/>
                <a:gd name="connsiteX7" fmla="*/ 1252662 w 1252662"/>
                <a:gd name="connsiteY7" fmla="*/ 880178 h 10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2662" h="1081658">
                  <a:moveTo>
                    <a:pt x="1252662" y="880178"/>
                  </a:moveTo>
                  <a:lnTo>
                    <a:pt x="1252662" y="1081658"/>
                  </a:lnTo>
                  <a:lnTo>
                    <a:pt x="941637" y="1081658"/>
                  </a:lnTo>
                  <a:lnTo>
                    <a:pt x="57701" y="310003"/>
                  </a:lnTo>
                  <a:cubicBezTo>
                    <a:pt x="-12417" y="248791"/>
                    <a:pt x="-19638" y="142329"/>
                    <a:pt x="41574" y="72211"/>
                  </a:cubicBezTo>
                  <a:lnTo>
                    <a:pt x="54242" y="57700"/>
                  </a:lnTo>
                  <a:cubicBezTo>
                    <a:pt x="115453" y="-12418"/>
                    <a:pt x="221915" y="-19638"/>
                    <a:pt x="292033" y="41573"/>
                  </a:cubicBezTo>
                  <a:lnTo>
                    <a:pt x="1252662" y="88017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C131EF-9062-0F49-BB93-6FB32AA051FA}"/>
                </a:ext>
              </a:extLst>
            </p:cNvPr>
            <p:cNvSpPr/>
            <p:nvPr/>
          </p:nvSpPr>
          <p:spPr>
            <a:xfrm rot="16200000">
              <a:off x="10905733" y="690963"/>
              <a:ext cx="1483456" cy="1081657"/>
            </a:xfrm>
            <a:custGeom>
              <a:avLst/>
              <a:gdLst>
                <a:gd name="connsiteX0" fmla="*/ 1483456 w 1483456"/>
                <a:gd name="connsiteY0" fmla="*/ 1081657 h 1081657"/>
                <a:gd name="connsiteX1" fmla="*/ 941635 w 1483456"/>
                <a:gd name="connsiteY1" fmla="*/ 1081657 h 1081657"/>
                <a:gd name="connsiteX2" fmla="*/ 57700 w 1483456"/>
                <a:gd name="connsiteY2" fmla="*/ 310003 h 1081657"/>
                <a:gd name="connsiteX3" fmla="*/ 41573 w 1483456"/>
                <a:gd name="connsiteY3" fmla="*/ 72211 h 1081657"/>
                <a:gd name="connsiteX4" fmla="*/ 54241 w 1483456"/>
                <a:gd name="connsiteY4" fmla="*/ 57700 h 1081657"/>
                <a:gd name="connsiteX5" fmla="*/ 292032 w 1483456"/>
                <a:gd name="connsiteY5" fmla="*/ 41573 h 1081657"/>
                <a:gd name="connsiteX6" fmla="*/ 1483456 w 1483456"/>
                <a:gd name="connsiteY6" fmla="*/ 1081657 h 10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456" h="1081657">
                  <a:moveTo>
                    <a:pt x="1483456" y="1081657"/>
                  </a:moveTo>
                  <a:lnTo>
                    <a:pt x="941635" y="1081657"/>
                  </a:lnTo>
                  <a:lnTo>
                    <a:pt x="57700" y="310003"/>
                  </a:lnTo>
                  <a:cubicBezTo>
                    <a:pt x="-12418" y="248791"/>
                    <a:pt x="-19639" y="142329"/>
                    <a:pt x="41573" y="72211"/>
                  </a:cubicBezTo>
                  <a:lnTo>
                    <a:pt x="54241" y="57700"/>
                  </a:lnTo>
                  <a:cubicBezTo>
                    <a:pt x="115452" y="-12418"/>
                    <a:pt x="221914" y="-19638"/>
                    <a:pt x="292032" y="41573"/>
                  </a:cubicBezTo>
                  <a:lnTo>
                    <a:pt x="1483456" y="10816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2DC01B-FFB0-5987-1B9A-5D5D8B833CAC}"/>
              </a:ext>
            </a:extLst>
          </p:cNvPr>
          <p:cNvSpPr/>
          <p:nvPr/>
        </p:nvSpPr>
        <p:spPr>
          <a:xfrm>
            <a:off x="8533255" y="259271"/>
            <a:ext cx="2596008" cy="6295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31948-DE87-902B-3CE5-653DD7A5C8AA}"/>
              </a:ext>
            </a:extLst>
          </p:cNvPr>
          <p:cNvGrpSpPr/>
          <p:nvPr/>
        </p:nvGrpSpPr>
        <p:grpSpPr>
          <a:xfrm>
            <a:off x="1991815" y="350826"/>
            <a:ext cx="5190666" cy="4551220"/>
            <a:chOff x="-3419660" y="83330"/>
            <a:chExt cx="10431393" cy="60682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23F0D3-4F1E-4AF8-8526-49B283E39FE6}"/>
                </a:ext>
              </a:extLst>
            </p:cNvPr>
            <p:cNvSpPr txBox="1"/>
            <p:nvPr/>
          </p:nvSpPr>
          <p:spPr>
            <a:xfrm>
              <a:off x="692192" y="83330"/>
              <a:ext cx="6319540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3600" b="1" dirty="0">
                  <a:solidFill>
                    <a:srgbClr val="9701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</a:t>
              </a:r>
              <a:r>
                <a:rPr lang="en-US" sz="36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160AE6-8741-7911-09D5-C226C5765988}"/>
                </a:ext>
              </a:extLst>
            </p:cNvPr>
            <p:cNvSpPr txBox="1"/>
            <p:nvPr/>
          </p:nvSpPr>
          <p:spPr>
            <a:xfrm>
              <a:off x="-3419660" y="1042532"/>
              <a:ext cx="10431393" cy="5109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685800" rtl="1">
                <a:lnSpc>
                  <a:spcPct val="150000"/>
                </a:lnSpc>
              </a:pPr>
              <a:r>
                <a:rPr lang="fa-IR" b="1" dirty="0">
                  <a:latin typeface="Arial" panose="020B0604020202020204" pitchFamily="34" charset="0"/>
                  <a:cs typeface="B Nazanin" panose="00000400000000000000" pitchFamily="2" charset="-78"/>
                </a:rPr>
                <a:t>در این دستبند، سیگنال های حیاتی با الگوریتم هایی پردازش شده و اگر احتمال بروز سکته قلبی وجود داشته باشد به کاربر اعلام می نماید و میتوان این اعلان را به مراکز بیمارستانی نیز ارسال کرد</a:t>
              </a:r>
            </a:p>
            <a:p>
              <a:pPr algn="r" defTabSz="685800" rtl="1">
                <a:lnSpc>
                  <a:spcPct val="150000"/>
                </a:lnSpc>
              </a:pPr>
              <a:r>
                <a:rPr lang="ar-IQ" b="1" dirty="0">
                  <a:latin typeface="Arial" panose="020B0604020202020204" pitchFamily="34" charset="0"/>
                  <a:cs typeface="B Nazanin" panose="00000400000000000000" pitchFamily="2" charset="-78"/>
                </a:rPr>
                <a:t>همچنین ویژگی تشخیص سقوط وجود دارد که برای سالمندان و جلوگیری از حوادث شدید بسیار موثر است.در صورت اعلام سقوط توسط حسگر ها و سیگنال های حیاتی،درخواست کمک به مراکز ارژانس اعلام می شود.</a:t>
              </a:r>
              <a:r>
                <a:rPr lang="fa-IR" b="1" dirty="0">
                  <a:latin typeface="Arial" panose="020B0604020202020204" pitchFamily="34" charset="0"/>
                  <a:cs typeface="B Nazanin" panose="00000400000000000000" pitchFamily="2" charset="-78"/>
                </a:rPr>
                <a:t> در تصاویر تست سقوط برای یافتن الگوریتم مورد نظر را مشاهده میفرمایید.</a:t>
              </a:r>
              <a:endParaRPr lang="ar-IQ" b="1" dirty="0">
                <a:latin typeface="Arial" panose="020B0604020202020204" pitchFamily="34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111254" y="4311796"/>
            <a:ext cx="2162841" cy="204133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Oval 15"/>
          <p:cNvSpPr/>
          <p:nvPr/>
        </p:nvSpPr>
        <p:spPr>
          <a:xfrm>
            <a:off x="1783266" y="4816663"/>
            <a:ext cx="1951626" cy="2041337"/>
          </a:xfrm>
          <a:prstGeom prst="ellipse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r="17662"/>
          <a:stretch/>
        </p:blipFill>
        <p:spPr>
          <a:xfrm>
            <a:off x="7823947" y="4110007"/>
            <a:ext cx="2524167" cy="244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DB538-0787-23A7-E774-12F84DB1EAAF}"/>
              </a:ext>
            </a:extLst>
          </p:cNvPr>
          <p:cNvSpPr/>
          <p:nvPr/>
        </p:nvSpPr>
        <p:spPr>
          <a:xfrm flipH="1" flipV="1">
            <a:off x="144828" y="6231623"/>
            <a:ext cx="8528715" cy="34289"/>
          </a:xfrm>
          <a:prstGeom prst="rect">
            <a:avLst/>
          </a:prstGeom>
          <a:solidFill>
            <a:srgbClr val="97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r="13163"/>
          <a:stretch/>
        </p:blipFill>
        <p:spPr>
          <a:xfrm>
            <a:off x="9546650" y="2372093"/>
            <a:ext cx="2552581" cy="2566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-1103" r="15621" b="1103"/>
          <a:stretch/>
        </p:blipFill>
        <p:spPr>
          <a:xfrm>
            <a:off x="7790523" y="35829"/>
            <a:ext cx="2524927" cy="2524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61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jazz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70102"/>
      </a:accent1>
      <a:accent2>
        <a:srgbClr val="84CA54"/>
      </a:accent2>
      <a:accent3>
        <a:srgbClr val="7F8DCB"/>
      </a:accent3>
      <a:accent4>
        <a:srgbClr val="A15F68"/>
      </a:accent4>
      <a:accent5>
        <a:srgbClr val="70C0A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 defTabSz="685800">
          <a:defRPr sz="1350">
            <a:solidFill>
              <a:prstClr val="white"/>
            </a:solidFill>
            <a:latin typeface="Calibri" panose="020F05020202040302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71">
      <a:dk1>
        <a:sysClr val="windowText" lastClr="000000"/>
      </a:dk1>
      <a:lt1>
        <a:sysClr val="window" lastClr="FFFFFF"/>
      </a:lt1>
      <a:dk2>
        <a:srgbClr val="EE585C"/>
      </a:dk2>
      <a:lt2>
        <a:srgbClr val="E7E6E6"/>
      </a:lt2>
      <a:accent1>
        <a:srgbClr val="F3A42B"/>
      </a:accent1>
      <a:accent2>
        <a:srgbClr val="FF6E41"/>
      </a:accent2>
      <a:accent3>
        <a:srgbClr val="24C4D2"/>
      </a:accent3>
      <a:accent4>
        <a:srgbClr val="69BA6B"/>
      </a:accent4>
      <a:accent5>
        <a:srgbClr val="4472C4"/>
      </a:accent5>
      <a:accent6>
        <a:srgbClr val="9865C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976</Words>
  <Application>Microsoft Office PowerPoint</Application>
  <PresentationFormat>Widescreen</PresentationFormat>
  <Paragraphs>91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Georgia Pro</vt:lpstr>
      <vt:lpstr>Georgia Pro Light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mahdi jafari</cp:lastModifiedBy>
  <cp:revision>17</cp:revision>
  <dcterms:created xsi:type="dcterms:W3CDTF">2023-11-12T05:53:27Z</dcterms:created>
  <dcterms:modified xsi:type="dcterms:W3CDTF">2023-11-13T05:58:33Z</dcterms:modified>
</cp:coreProperties>
</file>